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16" r:id="rId52"/>
    <p:sldId id="317" r:id="rId53"/>
    <p:sldId id="319"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5143500" type="screen16x9"/>
  <p:notesSz cx="6858000" cy="9144000"/>
  <p:embeddedFontLst>
    <p:embeddedFont>
      <p:font typeface="Amatic SC" panose="020B0604020202020204" charset="-79"/>
      <p:regular r:id="rId67"/>
      <p:bold r:id="rId68"/>
    </p:embeddedFon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Lato" panose="020B0604020202020204" charset="0"/>
      <p:regular r:id="rId77"/>
      <p:bold r:id="rId78"/>
      <p:italic r:id="rId79"/>
      <p:boldItalic r:id="rId80"/>
    </p:embeddedFont>
    <p:embeddedFont>
      <p:font typeface="Lato Black" panose="020B0604020202020204" charset="0"/>
      <p:bold r:id="rId81"/>
      <p:boldItalic r:id="rId82"/>
    </p:embeddedFont>
    <p:embeddedFont>
      <p:font typeface="Lato Light" panose="020B0604020202020204" charset="0"/>
      <p:regular r:id="rId83"/>
      <p:bold r:id="rId84"/>
      <p:italic r:id="rId85"/>
      <p:boldItalic r:id="rId86"/>
    </p:embeddedFont>
    <p:embeddedFont>
      <p:font typeface="Merriweather"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141" autoAdjust="0"/>
  </p:normalViewPr>
  <p:slideViewPr>
    <p:cSldViewPr snapToGrid="0">
      <p:cViewPr varScale="1">
        <p:scale>
          <a:sx n="50" d="100"/>
          <a:sy n="50" d="100"/>
        </p:scale>
        <p:origin x="2141" y="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to your first lesson of this Front End Foxes introduction to Web Development!</a:t>
            </a:r>
            <a:endParaRPr dirty="0"/>
          </a:p>
          <a:p>
            <a:pPr marL="0" lvl="0" indent="0" algn="l" rtl="0">
              <a:spcBef>
                <a:spcPts val="0"/>
              </a:spcBef>
              <a:spcAft>
                <a:spcPts val="0"/>
              </a:spcAft>
              <a:buNone/>
            </a:pPr>
            <a:endParaRPr strike="sngStrike" dirty="0"/>
          </a:p>
          <a:p>
            <a:pPr marL="0" lvl="0" indent="0" algn="l" rtl="0">
              <a:spcBef>
                <a:spcPts val="0"/>
              </a:spcBef>
              <a:spcAft>
                <a:spcPts val="0"/>
              </a:spcAft>
              <a:buClr>
                <a:schemeClr val="dk1"/>
              </a:buClr>
              <a:buSzPts val="1100"/>
              <a:buFont typeface="Arial"/>
              <a:buNone/>
            </a:pPr>
            <a:r>
              <a:rPr lang="en" strike="sngStrike" dirty="0">
                <a:solidFill>
                  <a:schemeClr val="dk1"/>
                </a:solidFill>
              </a:rPr>
              <a:t>I’m Jo, I’m a front end developer and developer advocate, I’ve been doing web development for 10 years and teaching for about 5. </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I’ve worked at small startups, huge organisations, charities and in the civil service so I’ve got quite a wide range of experience of different tech workplaces and different ways of working in teams. I’d love to talk to you about it and offer any careers advice that I can. Please feel free to reach out to me over slack or book some time with me during my office hours</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I’m super excited to meet you all and get started with this new course!</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noStrike" dirty="0">
                <a:solidFill>
                  <a:schemeClr val="dk1"/>
                </a:solidFill>
              </a:rPr>
              <a:t>Hey ya’ll! My name is Katherine, I also go by Kathy or Kath, and I’ve been a software developer for about 22 years! Wow time flies when you having fun. Did anyone here attend the Front-End Foxes Conference last week? Natalia gave a talk on Non-Linear Paths to Tech, about how different perspectives and knowledge diverse teams are so important. I really related as I was a History and Art Major and was a Photographer directly after college. I started helping run the biz and one day another photographer leaned over my shoulder as I was showing him an Excel formula and told me if I liked that, I might like programming. And that was all she wrote, back then we didn’t have bootcamps and I hightailed it to the C++ class at the local community college and then went back to get my 3</a:t>
            </a:r>
            <a:r>
              <a:rPr lang="en" strike="noStrike" baseline="30000" dirty="0">
                <a:solidFill>
                  <a:schemeClr val="dk1"/>
                </a:solidFill>
              </a:rPr>
              <a:t>rd</a:t>
            </a:r>
            <a:r>
              <a:rPr lang="en" strike="noStrike" dirty="0">
                <a:solidFill>
                  <a:schemeClr val="dk1"/>
                </a:solidFill>
              </a:rPr>
              <a:t> degree in biz info system. It was the dot com boom and I moved out to CA to get a job. </a:t>
            </a:r>
            <a:r>
              <a:rPr lang="en-US" strike="noStrike" dirty="0">
                <a:solidFill>
                  <a:schemeClr val="dk1"/>
                </a:solidFill>
              </a:rPr>
              <a:t>A</a:t>
            </a:r>
            <a:r>
              <a:rPr lang="en" strike="noStrike" dirty="0">
                <a:solidFill>
                  <a:schemeClr val="dk1"/>
                </a:solidFill>
              </a:rPr>
              <a:t>bout 18 years later I was contracting for the government, we had a very long govt shutdown and I started attending Meetups. I, a former art major, found myself looking like this: (show horse pic). </a:t>
            </a:r>
            <a:r>
              <a:rPr lang="en-US" strike="noStrike" dirty="0">
                <a:solidFill>
                  <a:schemeClr val="dk1"/>
                </a:solidFill>
              </a:rPr>
              <a:t>https://i.redd.it/becb0dkox3y21.jpg</a:t>
            </a:r>
            <a:r>
              <a:rPr lang="en" strike="noStrike" dirty="0">
                <a:solidFill>
                  <a:schemeClr val="dk1"/>
                </a:solidFill>
              </a:rPr>
              <a:t> I think a lot of long time full stack developers feel this way. </a:t>
            </a:r>
            <a:r>
              <a:rPr lang="en-US" strike="noStrike" dirty="0">
                <a:solidFill>
                  <a:schemeClr val="dk1"/>
                </a:solidFill>
              </a:rPr>
              <a:t>A</a:t>
            </a:r>
            <a:r>
              <a:rPr lang="en" strike="noStrike" dirty="0">
                <a:solidFill>
                  <a:schemeClr val="dk1"/>
                </a:solidFill>
              </a:rPr>
              <a:t>nd I wondered how did I get here? I love art but I’m debugging why a database query isn’t performant?!? I consider myself a life long learner. I’ve done this cohort as student, mentor, and now teacher and I keep coming back b/c there is always more to learn from each other in this wonderful community. There was another great talk during the FEF conference where Amara talked about how change is a constant in Software Devlopment and we need “Be Gritty” we need to be resilient to change with a growth mindset. I’m sure some of you find starting to learn programming scary. I’ve been there! So during the shutdown I had a eureka moment…. I was realizing I wanted to do a massive iteration in my career and move towards Front-end development, and the Vue Vixens, now Frontend foxes were a huge motivation and support for this. Community is key and that’s why we are here today! I also am convined that if I, a former Art major, can be a software developer …. If I can You can!</a:t>
            </a:r>
          </a:p>
          <a:p>
            <a:pPr marL="0" lvl="0" indent="0" algn="l" rtl="0">
              <a:spcBef>
                <a:spcPts val="0"/>
              </a:spcBef>
              <a:spcAft>
                <a:spcPts val="0"/>
              </a:spcAft>
              <a:buClr>
                <a:schemeClr val="dk1"/>
              </a:buClr>
              <a:buSzPts val="1100"/>
              <a:buFont typeface="Arial"/>
              <a:buNone/>
            </a:pPr>
            <a:endParaRPr lang="en" strike="noStrike" dirty="0">
              <a:solidFill>
                <a:schemeClr val="dk1"/>
              </a:solidFill>
            </a:endParaRPr>
          </a:p>
          <a:p>
            <a:pPr marL="0" lvl="0" indent="0" algn="l" rtl="0">
              <a:spcBef>
                <a:spcPts val="0"/>
              </a:spcBef>
              <a:spcAft>
                <a:spcPts val="0"/>
              </a:spcAft>
              <a:buClr>
                <a:schemeClr val="dk1"/>
              </a:buClr>
              <a:buSzPts val="1100"/>
              <a:buFont typeface="Arial"/>
              <a:buNone/>
            </a:pPr>
            <a:endParaRPr strike="noStrike"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ee1b3d134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ee1b3d13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Both of these two blocks of code do the same thing, they both print the numbers in the Fibonacci sequence up to 10.</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People rarely write in low level assembly languages, and almost never write in machine code (actual binary 1’s and 0’s), so don’t worry if the code on the right looks complicated!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lowest level language that is most commonly and widely used is C - which is a portable language - meaning it can be compiled for almost any processor that exists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offers “low level” access to parts of the computers hardware like it’s memory, and it’s graphics cards.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C is generally only used for systems level tasks (like building operations systems), and to build tools that allow higher level, easier to use, programming languages to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course we’re only going to look at high level languages. Specifically we’ll be looking at Javascript to build our websites along with HTML and CSS.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over the next few weeks we’ll look at the elements of a progam and we’ll write some ourselves, but today we’re going to look at the tools that developers use to help us to write programs.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t>And of course, these things are all highly personal choices, but we’ll cover the basics and get you set up to start deciding what your preferred tools 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collection of tools and settings is called a development environment and the first tool in your development environment box is your editor.</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literally the program that you run that gives you a place to type your code into and save it.</a:t>
            </a:r>
            <a:endParaRPr dirty="0"/>
          </a:p>
          <a:p>
            <a:pPr marL="0" lvl="0" indent="0" algn="l" rtl="0">
              <a:spcBef>
                <a:spcPts val="0"/>
              </a:spcBef>
              <a:spcAft>
                <a:spcPts val="0"/>
              </a:spcAft>
              <a:buNone/>
            </a:pPr>
            <a:r>
              <a:rPr lang="en" dirty="0"/>
              <a:t>They can offer a range of functionality. Modern editors have entire suites of features and extensions.</a:t>
            </a:r>
            <a:endParaRPr dirty="0"/>
          </a:p>
          <a:p>
            <a:pPr marL="0" lvl="0" indent="0" algn="l" rtl="0">
              <a:spcBef>
                <a:spcPts val="0"/>
              </a:spcBef>
              <a:spcAft>
                <a:spcPts val="0"/>
              </a:spcAft>
              <a:buNone/>
            </a:pPr>
            <a:r>
              <a:rPr lang="en" dirty="0"/>
              <a:t>Some of the fundamentals are: </a:t>
            </a:r>
            <a:endParaRPr dirty="0"/>
          </a:p>
          <a:p>
            <a:pPr marL="0" lvl="0" indent="0" algn="l" rtl="0">
              <a:spcBef>
                <a:spcPts val="0"/>
              </a:spcBef>
              <a:spcAft>
                <a:spcPts val="0"/>
              </a:spcAft>
              <a:buNone/>
            </a:pPr>
            <a:r>
              <a:rPr lang="en" dirty="0"/>
              <a:t>Syntax highlighting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cee1b3d13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cee1b3d13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Which is the adding of colours to your text to make it easier to read/sort through quickly.</a:t>
            </a:r>
            <a:endParaRPr dirty="0">
              <a:solidFill>
                <a:schemeClr val="dk1"/>
              </a:solidFill>
            </a:endParaRPr>
          </a:p>
          <a:p>
            <a:pPr marL="0" lvl="0" indent="0" algn="l" rtl="0">
              <a:spcBef>
                <a:spcPts val="0"/>
              </a:spcBef>
              <a:spcAft>
                <a:spcPts val="0"/>
              </a:spcAft>
              <a:buNone/>
            </a:pPr>
            <a:r>
              <a:rPr lang="en" dirty="0">
                <a:solidFill>
                  <a:schemeClr val="dk1"/>
                </a:solidFill>
              </a:rPr>
              <a:t>The best editors let you customise these colours yourself or to use themes designed by others.</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One of the teachers, Jo, created a theme called fairyfloss and I love it. -all purples and pinks :D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editors also offer extensions and integrations to make them more powerful/useful to developers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In the VSCode homework you saw that visual studio code has a terminal built into it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It also has many many extensions to do all kinds of things like spell checking</a:t>
            </a:r>
            <a:endParaRPr dirty="0"/>
          </a:p>
          <a:p>
            <a:pPr marL="0" lvl="0" indent="0" algn="l" rtl="0">
              <a:spcBef>
                <a:spcPts val="0"/>
              </a:spcBef>
              <a:spcAft>
                <a:spcPts val="0"/>
              </a:spcAft>
              <a:buNone/>
            </a:pPr>
            <a:r>
              <a:rPr lang="en" dirty="0"/>
              <a:t>Linting (which is checking that your code writing style matches a certain standard)</a:t>
            </a:r>
            <a:endParaRPr dirty="0"/>
          </a:p>
          <a:p>
            <a:pPr marL="0" lvl="0" indent="0" algn="l" rtl="0">
              <a:spcBef>
                <a:spcPts val="0"/>
              </a:spcBef>
              <a:spcAft>
                <a:spcPts val="0"/>
              </a:spcAft>
              <a:buNone/>
            </a:pPr>
            <a:r>
              <a:rPr lang="en" dirty="0"/>
              <a:t>Remote sharing tools, so that other people on other computers can take a look at your code live</a:t>
            </a:r>
            <a:endParaRPr dirty="0"/>
          </a:p>
          <a:p>
            <a:pPr marL="0" lvl="0" indent="0" algn="l" rtl="0">
              <a:spcBef>
                <a:spcPts val="0"/>
              </a:spcBef>
              <a:spcAft>
                <a:spcPts val="0"/>
              </a:spcAft>
              <a:buNone/>
            </a:pPr>
            <a:r>
              <a:rPr lang="en" dirty="0"/>
              <a:t>Shortcuts to make editing easier</a:t>
            </a:r>
            <a:r>
              <a:rPr lang="en" strike="sngStrike" dirty="0"/>
              <a:t>, I have one which will insert the numbers 1-1000 in a list, surprisingly useful</a:t>
            </a:r>
            <a:endParaRPr strike="sngStrike" dirty="0"/>
          </a:p>
          <a:p>
            <a:pPr marL="0" lvl="0" indent="0" algn="l" rtl="0">
              <a:spcBef>
                <a:spcPts val="0"/>
              </a:spcBef>
              <a:spcAft>
                <a:spcPts val="0"/>
              </a:spcAft>
              <a:buNone/>
            </a:pPr>
            <a:r>
              <a:rPr lang="en" dirty="0"/>
              <a:t>And some come with code snippets and boilerplate for things that you find yourself typing too regularly, like a basic html document template – provided by Emmet now built into VSCode</a:t>
            </a:r>
            <a:endParaRPr dirty="0"/>
          </a:p>
          <a:p>
            <a:pPr marL="0" lvl="0" indent="0" algn="l" rtl="0">
              <a:spcBef>
                <a:spcPts val="0"/>
              </a:spcBef>
              <a:spcAft>
                <a:spcPts val="0"/>
              </a:spcAft>
              <a:buNone/>
            </a:pPr>
            <a:r>
              <a:rPr lang="en" strike="sngStrike" dirty="0"/>
              <a:t>And most importantly to me, vscode just released their pets extension, which lets a little pet walk around inside the editor</a:t>
            </a:r>
            <a:r>
              <a:rPr lang="en"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cee1b3d134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cee1b3d13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debugging is something that many editors offer now which you will find very helpful as you develop your skills.</a:t>
            </a:r>
            <a:endParaRPr dirty="0"/>
          </a:p>
          <a:p>
            <a:pPr marL="0" lvl="0" indent="0" algn="l" rtl="0">
              <a:spcBef>
                <a:spcPts val="0"/>
              </a:spcBef>
              <a:spcAft>
                <a:spcPts val="0"/>
              </a:spcAft>
              <a:buNone/>
            </a:pPr>
            <a:r>
              <a:rPr lang="en" dirty="0"/>
              <a:t>A debugger lets you step through each line of the code and will tell you the output of the code, if any and how the value of variables change etc so that you can find out exactly where it is doing something unexpected.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cee1b3d13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cee1b3d13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cee1b3d134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cee1b3d1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front end development course, so we’re going to be building websites which are going to be viewed in browsers.</a:t>
            </a:r>
            <a:endParaRPr dirty="0"/>
          </a:p>
          <a:p>
            <a:pPr marL="0" lvl="0" indent="0" algn="l" rtl="0">
              <a:spcBef>
                <a:spcPts val="0"/>
              </a:spcBef>
              <a:spcAft>
                <a:spcPts val="0"/>
              </a:spcAft>
              <a:buNone/>
            </a:pPr>
            <a:r>
              <a:rPr lang="en" dirty="0"/>
              <a:t>Your browser is your window to the entire internet.</a:t>
            </a:r>
            <a:endParaRPr dirty="0"/>
          </a:p>
          <a:p>
            <a:pPr marL="0" lvl="0" indent="0" algn="l" rtl="0">
              <a:spcBef>
                <a:spcPts val="0"/>
              </a:spcBef>
              <a:spcAft>
                <a:spcPts val="0"/>
              </a:spcAft>
              <a:buNone/>
            </a:pPr>
            <a:r>
              <a:rPr lang="en" dirty="0"/>
              <a:t>It retrieves information from the web and displays it on your desktop or mobile, and sometimes on your watch or even your fridge?! </a:t>
            </a:r>
            <a:endParaRPr dirty="0"/>
          </a:p>
          <a:p>
            <a:pPr marL="0" lvl="0" indent="0" algn="l" rtl="0">
              <a:spcBef>
                <a:spcPts val="0"/>
              </a:spcBef>
              <a:spcAft>
                <a:spcPts val="0"/>
              </a:spcAft>
              <a:buNone/>
            </a:pPr>
            <a:r>
              <a:rPr lang="en" dirty="0"/>
              <a:t>Information is transferred to your browser via the Hypertext transfer protocol, or http. This defines how the text, images, audio and video are transmitted on the web.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protocol, much like the fact that everyone knows to say “hello” when you make a phone call, is a set of rules that govern how computers “talk” to each other over the internet.</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Sadly not all browsers interpret the data or the code in the same way, which can lead to websites looking or functioning differently across different browsers. Creating consistency across browsers is called Web Standards and HTML, CSS and even JS all have standards too. These describe how the browser should act.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you’re writing websites you will find that you have to test them in multiple browsers to check their functionality.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most common browsers on your computer are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cee1b3d134_0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cee1b3d1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Edge, the newest offering from microsoft</a:t>
            </a:r>
            <a:endParaRPr dirty="0"/>
          </a:p>
          <a:p>
            <a:pPr marL="0" lvl="0" indent="0" algn="l" rtl="0">
              <a:spcBef>
                <a:spcPts val="0"/>
              </a:spcBef>
              <a:spcAft>
                <a:spcPts val="0"/>
              </a:spcAft>
              <a:buNone/>
            </a:pPr>
            <a:r>
              <a:rPr lang="en" dirty="0"/>
              <a:t>Chrome from google</a:t>
            </a:r>
            <a:endParaRPr dirty="0"/>
          </a:p>
          <a:p>
            <a:pPr marL="0" lvl="0" indent="0" algn="l" rtl="0">
              <a:spcBef>
                <a:spcPts val="0"/>
              </a:spcBef>
              <a:spcAft>
                <a:spcPts val="0"/>
              </a:spcAft>
              <a:buNone/>
            </a:pPr>
            <a:r>
              <a:rPr lang="en" dirty="0"/>
              <a:t>And firefox by mozilla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on your mobile the most popular browsers in western countries are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ee1b3d134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ee1b3d13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Safari, the browser that comes with the iphone</a:t>
            </a:r>
            <a:endParaRPr/>
          </a:p>
          <a:p>
            <a:pPr marL="0" lvl="0" indent="0" algn="l" rtl="0">
              <a:spcBef>
                <a:spcPts val="0"/>
              </a:spcBef>
              <a:spcAft>
                <a:spcPts val="0"/>
              </a:spcAft>
              <a:buNone/>
            </a:pPr>
            <a:r>
              <a:rPr lang="en"/>
              <a:t>Chrome </a:t>
            </a:r>
            <a:endParaRPr/>
          </a:p>
          <a:p>
            <a:pPr marL="0" lvl="0" indent="0" algn="l" rtl="0">
              <a:spcBef>
                <a:spcPts val="0"/>
              </a:spcBef>
              <a:spcAft>
                <a:spcPts val="0"/>
              </a:spcAft>
              <a:buNone/>
            </a:pPr>
            <a:r>
              <a:rPr lang="en"/>
              <a:t>And samsung internet, the browser that comes with samsung phones.</a:t>
            </a:r>
            <a:endParaRPr/>
          </a:p>
          <a:p>
            <a:pPr marL="0" lvl="0" indent="0" algn="l" rtl="0">
              <a:spcBef>
                <a:spcPts val="0"/>
              </a:spcBef>
              <a:spcAft>
                <a:spcPts val="0"/>
              </a:spcAft>
              <a:buNone/>
            </a:pPr>
            <a:r>
              <a:rPr lang="en"/>
              <a:t>There are some other big browsers from chinese companies, but i’ve not included them here because you likely won’t have to test in them in your early days of webdev.</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of course many other browser to choose from and browser choice is as personal as editor choice and almost as customisable these days with extensions and addons.</a:t>
            </a:r>
            <a:endParaRPr/>
          </a:p>
          <a:p>
            <a:pPr marL="0" lvl="0" indent="0" algn="l" rtl="0">
              <a:spcBef>
                <a:spcPts val="0"/>
              </a:spcBef>
              <a:spcAft>
                <a:spcPts val="0"/>
              </a:spcAft>
              <a:buNone/>
            </a:pPr>
            <a:endParaRPr/>
          </a:p>
          <a:p>
            <a:pPr marL="0" lvl="0" indent="0" algn="l" rtl="0">
              <a:spcBef>
                <a:spcPts val="0"/>
              </a:spcBef>
              <a:spcAft>
                <a:spcPts val="0"/>
              </a:spcAft>
              <a:buNone/>
            </a:pPr>
            <a:r>
              <a:rPr lang="en"/>
              <a:t>One important part of browser choice is the developer tools that come with the browser. </a:t>
            </a:r>
            <a:endParaRPr/>
          </a:p>
          <a:p>
            <a:pPr marL="0" lvl="0" indent="0" algn="l" rtl="0">
              <a:spcBef>
                <a:spcPts val="0"/>
              </a:spcBef>
              <a:spcAft>
                <a:spcPts val="0"/>
              </a:spcAft>
              <a:buNone/>
            </a:pPr>
            <a:r>
              <a:rPr lang="en"/>
              <a:t>These you are going to become intimately familiar with over your web dev careers.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cee1b3d134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cee1b3d13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Most modern browsers come with developer tools. These allow you to view the code behind the website you’re looking at, amongst other things.</a:t>
            </a:r>
            <a:endParaRPr/>
          </a:p>
          <a:p>
            <a:pPr marL="0" lvl="0" indent="0" algn="l" rtl="0">
              <a:spcBef>
                <a:spcPts val="0"/>
              </a:spcBef>
              <a:spcAft>
                <a:spcPts val="0"/>
              </a:spcAft>
              <a:buNone/>
            </a:pPr>
            <a:r>
              <a:rPr lang="en"/>
              <a:t>In your browser, right click and choose “inspect” to open up your developer tools.</a:t>
            </a:r>
            <a:endParaRPr/>
          </a:p>
          <a:p>
            <a:pPr marL="0" lvl="0" indent="0" algn="l" rtl="0">
              <a:spcBef>
                <a:spcPts val="0"/>
              </a:spcBef>
              <a:spcAft>
                <a:spcPts val="0"/>
              </a:spcAft>
              <a:buNone/>
            </a:pPr>
            <a:r>
              <a:rPr lang="en">
                <a:solidFill>
                  <a:srgbClr val="FF0000"/>
                </a:solidFill>
              </a:rPr>
              <a:t>(show in browser)</a:t>
            </a:r>
            <a:endParaRPr>
              <a:solidFill>
                <a:srgbClr val="FF0000"/>
              </a:solidFill>
            </a:endParaRPr>
          </a:p>
          <a:p>
            <a:pPr marL="0" lvl="0" indent="0" algn="l" rtl="0">
              <a:spcBef>
                <a:spcPts val="0"/>
              </a:spcBef>
              <a:spcAft>
                <a:spcPts val="0"/>
              </a:spcAft>
              <a:buNone/>
            </a:pPr>
            <a:r>
              <a:rPr lang="en"/>
              <a:t>You can use it to inspect the html</a:t>
            </a:r>
            <a:endParaRPr/>
          </a:p>
          <a:p>
            <a:pPr marL="0" lvl="0" indent="0" algn="l" rtl="0">
              <a:spcBef>
                <a:spcPts val="0"/>
              </a:spcBef>
              <a:spcAft>
                <a:spcPts val="0"/>
              </a:spcAft>
              <a:buNone/>
            </a:pPr>
            <a:r>
              <a:rPr lang="en"/>
              <a:t>To change the CSS</a:t>
            </a:r>
            <a:endParaRPr/>
          </a:p>
          <a:p>
            <a:pPr marL="0" lvl="0" indent="0" algn="l" rtl="0">
              <a:spcBef>
                <a:spcPts val="0"/>
              </a:spcBef>
              <a:spcAft>
                <a:spcPts val="0"/>
              </a:spcAft>
              <a:buNone/>
            </a:pPr>
            <a:r>
              <a:rPr lang="en"/>
              <a:t>To see JS errors and do debugging and all sorts of things.</a:t>
            </a:r>
            <a:endParaRPr/>
          </a:p>
          <a:p>
            <a:pPr marL="0" lvl="0" indent="0" algn="l" rtl="0">
              <a:spcBef>
                <a:spcPts val="0"/>
              </a:spcBef>
              <a:spcAft>
                <a:spcPts val="0"/>
              </a:spcAft>
              <a:buNone/>
            </a:pPr>
            <a:r>
              <a:rPr lang="en"/>
              <a:t>We’ll be using these devtools heavily as we go through the course.</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we’ll be using a bunch is a Commandline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e8f5c6f3d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e8f5c6f3d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dirty="0">
                <a:solidFill>
                  <a:schemeClr val="dk1"/>
                </a:solidFill>
              </a:rPr>
              <a:t>Let’s meet the Mentors! </a:t>
            </a:r>
            <a:r>
              <a:rPr lang="en-US" b="1" dirty="0">
                <a:solidFill>
                  <a:schemeClr val="dk1"/>
                </a:solidFill>
              </a:rPr>
              <a:t>Our mentors are Brittany, </a:t>
            </a:r>
            <a:r>
              <a:rPr lang="en-US" b="1" dirty="0" err="1">
                <a:solidFill>
                  <a:schemeClr val="dk1"/>
                </a:solidFill>
              </a:rPr>
              <a:t>Celena</a:t>
            </a:r>
            <a:r>
              <a:rPr lang="en-US" b="1" dirty="0">
                <a:solidFill>
                  <a:schemeClr val="dk1"/>
                </a:solidFill>
              </a:rPr>
              <a:t>, Karina and Novella.</a:t>
            </a:r>
          </a:p>
          <a:p>
            <a:pPr marL="0" lvl="0" indent="0" algn="l" rtl="0">
              <a:spcBef>
                <a:spcPts val="0"/>
              </a:spcBef>
              <a:spcAft>
                <a:spcPts val="0"/>
              </a:spcAft>
              <a:buClr>
                <a:schemeClr val="dk1"/>
              </a:buClr>
              <a:buSzPts val="1100"/>
              <a:buFont typeface="Arial"/>
              <a:buNone/>
            </a:pPr>
            <a:r>
              <a:rPr lang="en" dirty="0">
                <a:solidFill>
                  <a:schemeClr val="dk1"/>
                </a:solidFill>
              </a:rPr>
              <a:t> It would be great to hear from you, if you could say hi and tell us a bit about yourselves that would be lovely.</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cc56193ea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cc56193e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may hear this referred to as a CLI - command line interface</a:t>
            </a:r>
            <a:endParaRPr/>
          </a:p>
          <a:p>
            <a:pPr marL="0" lvl="0" indent="0" algn="l" rtl="0">
              <a:spcBef>
                <a:spcPts val="0"/>
              </a:spcBef>
              <a:spcAft>
                <a:spcPts val="0"/>
              </a:spcAft>
              <a:buNone/>
            </a:pPr>
            <a:r>
              <a:rPr lang="en"/>
              <a:t>Or just as ‘the terminal’, or “the command prompt”</a:t>
            </a:r>
            <a:endParaRPr/>
          </a:p>
          <a:p>
            <a:pPr marL="0" lvl="0" indent="0" algn="l" rtl="0">
              <a:spcBef>
                <a:spcPts val="0"/>
              </a:spcBef>
              <a:spcAft>
                <a:spcPts val="0"/>
              </a:spcAft>
              <a:buNone/>
            </a:pPr>
            <a:r>
              <a:rPr lang="en"/>
              <a:t>But this is where you’re going to type in commands for your machine to run.</a:t>
            </a:r>
            <a:endParaRPr/>
          </a:p>
          <a:p>
            <a:pPr marL="0" lvl="0" indent="0" algn="l" rtl="0">
              <a:spcBef>
                <a:spcPts val="0"/>
              </a:spcBef>
              <a:spcAft>
                <a:spcPts val="0"/>
              </a:spcAft>
              <a:buNone/>
            </a:pPr>
            <a:r>
              <a:rPr lang="en"/>
              <a:t>Like the ones we were using for git in the previous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developers like to actually program in the command line, instead of in an editor because they find it faster, but again this is a personal choice that comes with experience and preference.</a:t>
            </a:r>
            <a:endParaRPr/>
          </a:p>
          <a:p>
            <a:pPr marL="0" lvl="0" indent="0" algn="l" rtl="0">
              <a:spcBef>
                <a:spcPts val="0"/>
              </a:spcBef>
              <a:spcAft>
                <a:spcPts val="0"/>
              </a:spcAft>
              <a:buNone/>
            </a:pPr>
            <a:r>
              <a:rPr lang="en"/>
              <a:t>For the purpose of this course I’ll be using the terminal that is included with VSCode, but you can use your mac terminal or bash on windows or windows powershell, [or even the new Windows Terminal] or a whole host of different options.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cc56193ea8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cc56193e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things that you will find yourself needing to do regularly, is looking up stuff!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of the best resources that you’ll use is MDN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cc56193ea8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cc56193e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mozilla developer network. It contains documentation on every bit of JavaScript CSS and HTML that you will ever need, along with example code to show you how to use it.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Stack overflow is a forum where you can ask questions and find answers to questions that people who have come before you have asked. It is incredibly useful if you’re stuck on an implementation, there has usually been someone trying to do the same thing, who has already found an answer.</a:t>
            </a:r>
            <a:endParaRPr/>
          </a:p>
          <a:p>
            <a:pPr marL="0" lvl="0" indent="0" algn="l" rtl="0">
              <a:spcBef>
                <a:spcPts val="0"/>
              </a:spcBef>
              <a:spcAft>
                <a:spcPts val="0"/>
              </a:spcAft>
              <a:buNone/>
            </a:pPr>
            <a:r>
              <a:rPr lang="en"/>
              <a:t>Stack overflow comes with a warning that the community can sometimes be a little caustic and unwelcoming especially to beginners, but there is a lot of useful resources in there.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There are lots of online courses and schools which will take you through beginner friendly tutorials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And there are lots of places to find code that others have written, if you want to see how they made something or find inspiration.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cc56193ea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cc56193e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These are some of the favorite resources shared by fellow Front End Foxes, and places where you might return over and over for reference.</a:t>
            </a:r>
            <a:endParaRPr b="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cc56193ea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cc56193e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cc56193ea8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cc56193ea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These are called code sandboxes where people can share snippets of their code, or sometimes entire projects for you to look at the code of, and they are great places for you to try out your own code snippets without having to set up files or a server on your own computer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cc56193ea8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cc56193e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brief look at codepen and glitch and why they’re helpful.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ee1b3d13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ee1b3d1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has been a whirlwind tour of things that you might find yourself using, and don’t worry if it doesn’t all feel useful yet, keep these slides as something to refer back to when you find yourself stuck or looking for resources. These are things that will eventually become second nature to you, but will feel clunky and unwieldy initially.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 wanted to finish out the class today with some advice from me and our wonderful mentors that we wish we’d been given when we started out our tech learning journeys. </a:t>
            </a:r>
            <a:endParaRPr dirty="0"/>
          </a:p>
          <a:p>
            <a:pPr marL="0" lvl="0" indent="0" algn="l" rtl="0">
              <a:spcBef>
                <a:spcPts val="0"/>
              </a:spcBef>
              <a:spcAft>
                <a:spcPts val="0"/>
              </a:spcAft>
              <a:buNone/>
            </a:pPr>
            <a:r>
              <a:rPr lang="en" dirty="0"/>
              <a:t>So I’m going to open the floor up to our mentors, who would like to go first?</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T</a:t>
            </a:r>
            <a:r>
              <a:rPr lang="en" b="1" dirty="0"/>
              <a:t>ake stackoverflow answers with grain of salt, read but verify.</a:t>
            </a:r>
          </a:p>
          <a:p>
            <a:pPr marL="0" lvl="0" indent="0" algn="l" rtl="0">
              <a:spcBef>
                <a:spcPts val="0"/>
              </a:spcBef>
              <a:spcAft>
                <a:spcPts val="0"/>
              </a:spcAft>
              <a:buNone/>
            </a:pPr>
            <a:r>
              <a:rPr lang="en" b="1" dirty="0"/>
              <a:t>Don’t be afraid to ask quest</a:t>
            </a:r>
            <a:r>
              <a:rPr lang="en-US" b="1" dirty="0"/>
              <a:t>io</a:t>
            </a:r>
            <a:r>
              <a:rPr lang="en" b="1" dirty="0"/>
              <a:t>ns or show that you don’t know it all yet. </a:t>
            </a:r>
          </a:p>
          <a:p>
            <a:pPr marL="0" lvl="0" indent="0" algn="l" rtl="0">
              <a:spcBef>
                <a:spcPts val="0"/>
              </a:spcBef>
              <a:spcAft>
                <a:spcPts val="0"/>
              </a:spcAft>
              <a:buNone/>
            </a:pPr>
            <a:r>
              <a:rPr lang="en" b="1" dirty="0"/>
              <a:t>Do your best, be honest, keep learning.</a:t>
            </a:r>
            <a:endParaRPr b="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we move on to our practical work, I want to show you this quote from Tim Berners Lee. He invented the world wide web, and he made it for everyone, and that includes you.</a:t>
            </a:r>
            <a:br>
              <a:rPr lang="en" dirty="0"/>
            </a:br>
            <a:br>
              <a:rPr lang="en" dirty="0"/>
            </a:br>
            <a:r>
              <a:rPr lang="en" dirty="0"/>
              <a:t>the web’s greatest strength over the past 30 years, since its invention has always been the ability of anyone to build anything on top of it, without needing permission from Berners-Lee or anyone else. </a:t>
            </a:r>
            <a:endParaRPr dirty="0"/>
          </a:p>
          <a:p>
            <a:pPr marL="0" lvl="0" indent="0" algn="l" rtl="0">
              <a:spcBef>
                <a:spcPts val="0"/>
              </a:spcBef>
              <a:spcAft>
                <a:spcPts val="0"/>
              </a:spcAft>
              <a:buNone/>
            </a:pPr>
            <a:r>
              <a:rPr lang="en" dirty="0"/>
              <a:t>Next week we’ll be picking up js and html and css and building things for the web and the joy of the web is that we can do that with just a text editor and our brains.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is for everyone, and collectively we have the power to make it into what we want it to be, to build brilliant, wonderful and accessible things for everyone, to leave it slightly better than when we found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now it is time to start that work! Lets take a look into one of the most important tools to have under your belt - Version Control!</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8f5c6f3d9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8f5c6f3d9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waiting for people to join: We’re going to learn about a particular type of version control called Git. Take a break and show “What is github” video with tractors (3-4 min)</a:t>
            </a:r>
          </a:p>
          <a:p>
            <a:pPr marL="0" lvl="0" indent="0" algn="l" rtl="0">
              <a:spcBef>
                <a:spcPts val="0"/>
              </a:spcBef>
              <a:spcAft>
                <a:spcPts val="0"/>
              </a:spcAft>
              <a:buNone/>
            </a:pPr>
            <a:r>
              <a:rPr lang="en-US" dirty="0"/>
              <a:t>https://www.youtube.com/watch?v=w3jLJU7DT5E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everyone have a GitHub account created? Can you go ahead and login?</a:t>
            </a:r>
          </a:p>
          <a:p>
            <a:pPr marL="0" lvl="0" indent="0" algn="l" rtl="0">
              <a:spcBef>
                <a:spcPts val="0"/>
              </a:spcBef>
              <a:spcAft>
                <a:spcPts val="0"/>
              </a:spcAft>
              <a:buNone/>
            </a:pPr>
            <a:r>
              <a:rPr lang="en-US" dirty="0"/>
              <a:t>Does everyone have Git installed on your computer?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https://github.com/git-guides/install-git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Mac may have this by default. Check by typing git –version at your terminal/command prompt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everyone have </a:t>
            </a:r>
            <a:r>
              <a:rPr lang="en-US" dirty="0" err="1"/>
              <a:t>VSCode</a:t>
            </a:r>
            <a:r>
              <a:rPr lang="en-US" dirty="0"/>
              <a:t> installed?</a:t>
            </a:r>
          </a:p>
          <a:p>
            <a:pPr marL="0" lvl="0" indent="0" algn="l" rtl="0">
              <a:spcBef>
                <a:spcPts val="0"/>
              </a:spcBef>
              <a:spcAft>
                <a:spcPts val="0"/>
              </a:spcAft>
              <a:buNone/>
            </a:pPr>
            <a:r>
              <a:rPr lang="en-US" dirty="0"/>
              <a:t>We will take a short break after the first bit of the lecture and do some breakout rooms with mentors and see if anyone needs help with any of this stuff.</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What did we talk about last time?</a:t>
            </a:r>
          </a:p>
          <a:p>
            <a:pPr marL="0" lvl="0" indent="0" algn="l" rtl="0">
              <a:spcBef>
                <a:spcPts val="0"/>
              </a:spcBef>
              <a:spcAft>
                <a:spcPts val="0"/>
              </a:spcAft>
              <a:buNone/>
            </a:pPr>
            <a:r>
              <a:rPr lang="en" dirty="0"/>
              <a:t>What are we going to talk about tonight?</a:t>
            </a:r>
          </a:p>
          <a:p>
            <a:pPr marL="0" lvl="0" indent="0" algn="l" rtl="0">
              <a:spcBef>
                <a:spcPts val="0"/>
              </a:spcBef>
              <a:spcAft>
                <a:spcPts val="0"/>
              </a:spcAft>
              <a:buNone/>
            </a:pPr>
            <a:br>
              <a:rPr lang="en" dirty="0"/>
            </a:br>
            <a:br>
              <a:rPr lang="en" dirty="0"/>
            </a:br>
            <a:r>
              <a:rPr lang="en" dirty="0"/>
              <a:t>Why do we track changes in our code?</a:t>
            </a:r>
            <a:endParaRPr dirty="0"/>
          </a:p>
          <a:p>
            <a:pPr marL="0" lvl="0" indent="0" algn="l" rtl="0">
              <a:spcBef>
                <a:spcPts val="0"/>
              </a:spcBef>
              <a:spcAft>
                <a:spcPts val="0"/>
              </a:spcAft>
              <a:buClr>
                <a:schemeClr val="dk1"/>
              </a:buClr>
              <a:buSzPts val="1100"/>
              <a:buFont typeface="Arial"/>
              <a:buNone/>
            </a:pPr>
            <a:r>
              <a:rPr lang="en" dirty="0"/>
              <a:t>How do we keep it backed up?</a:t>
            </a:r>
            <a:endParaRPr dirty="0"/>
          </a:p>
          <a:p>
            <a:pPr marL="0" lvl="0" indent="0" algn="l" rtl="0">
              <a:spcBef>
                <a:spcPts val="0"/>
              </a:spcBef>
              <a:spcAft>
                <a:spcPts val="0"/>
              </a:spcAft>
              <a:buClr>
                <a:schemeClr val="dk1"/>
              </a:buClr>
              <a:buSzPts val="1100"/>
              <a:buFont typeface="Arial"/>
              <a:buNone/>
            </a:pPr>
            <a:r>
              <a:rPr lang="en" dirty="0"/>
              <a:t>How do we make it possible for others to work on it too?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e8f5c6f3d9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e8f5c6f3d9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Students! Im super excited to meet you all.</a:t>
            </a: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dirty="0">
                <a:solidFill>
                  <a:schemeClr val="dk1"/>
                </a:solidFill>
              </a:rPr>
              <a:t>An important part of a course like this is not only the knowledge that you learn but the people you’ll meet along the way. These could be your future colleagues! We’re all here to support each other so lets get to know each other, I know it is more difficult through a webcam, but we do the best with what we have! </a:t>
            </a:r>
            <a:r>
              <a:rPr lang="en-US" dirty="0">
                <a:solidFill>
                  <a:schemeClr val="dk1"/>
                </a:solidFill>
              </a:rPr>
              <a:t>And we will all be learning from each other! It never ceases to amaze me what nifty little tidbit I learn from others.</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 had fun bingo game the other night and there was great suggestion to do it again after we learn a bit more so I’ll try to pop in some fun activites as we go along to continue to build community.</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e8f5c6f3d9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e8f5c6f3d9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Although git is pretty much the standard way that developers share their code these days, it has only been around since 2005, so, what did developers use before? </a:t>
            </a:r>
            <a:endParaRPr dirty="0"/>
          </a:p>
          <a:p>
            <a:pPr marL="0" lvl="0" indent="0" algn="l" rtl="0">
              <a:spcBef>
                <a:spcPts val="0"/>
              </a:spcBef>
              <a:spcAft>
                <a:spcPts val="0"/>
              </a:spcAft>
              <a:buNone/>
            </a:pPr>
            <a:r>
              <a:rPr lang="en" dirty="0"/>
              <a:t>And why was git invented in the first place?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 me paint you all a picture.</a:t>
            </a: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e8f5c6f3d9_0_6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e8f5c6f3d9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You’re a developer working on a project.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You’re writing code, which at its most basic description is just a bunch of files with some text in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you have a bunch of files and you have a central server which is where you will eventually put those files.</a:t>
            </a:r>
            <a:endParaRPr>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None/>
            </a:pPr>
            <a:r>
              <a:rPr lang="en">
                <a:solidFill>
                  <a:srgbClr val="222222"/>
                </a:solidFill>
              </a:rPr>
              <a:t>You may have used something called an FTP before, this stands for file transfer protocol, and it is software that allows you to send files to a computer in another location and to get files from that computer too.</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a:solidFill>
                  <a:schemeClr val="dk1"/>
                </a:solidFill>
              </a:rPr>
              <a:t>You may also have colleagues who need to be able to get those files and to work on them.</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e8f5c6f3d9_0_6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e8f5c6f3d9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 now you’re creating files, saving them on the server and your colleagues are getting them from the server, changing them and reuploading them.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was great, but what happens when both you and your colleague make changes to a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Are there now two copies of the file? What if your changes accidentally overwrite the changes your colleague made?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could end up deleting others work accidentally.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What if you make a mistake and want to undo it? You have to make the change locally and re-upload it, there is no way to see how the file was before because it has been entirely re-written. There is no history.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is also no way to explain what changes you made. Wouldn’t it be nice to be able to add a note somewhere saying what your work was? Did it fix a problem, were you changing some spelling mistakes? Was it an entire re-write, if so, why. A nice easy way to let your colleagues know your thoughts.</a:t>
            </a: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8f5c6f3d9_0_7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8f5c6f3d9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developers needed was a way to track any changes that were made to a file and to manage those changes so that no one’s work was lost.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systems will record changes to a file over time so that you can look back at the history of the file and see how it has been changed.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distributed, which means that lots of people can use them at once from anywhere in the world. Developers can work anywhere at any time and collaborate asynchronously.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also add notes called ‘messages’ to explain what you were thinking when you made the changes. These are not only useful to your colleagues to but your future self. Imagine you go on holiday for a week and come back, open up your code and can’t remember where you left off?</a:t>
            </a:r>
            <a:endParaRPr dirty="0"/>
          </a:p>
          <a:p>
            <a:pPr marL="0" lvl="0" indent="0" algn="l" rtl="0">
              <a:spcBef>
                <a:spcPts val="0"/>
              </a:spcBef>
              <a:spcAft>
                <a:spcPts val="0"/>
              </a:spcAft>
              <a:buNone/>
            </a:pPr>
            <a:r>
              <a:rPr lang="en" dirty="0"/>
              <a:t>Your message will be there to tell future you, current you’s thoughts.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also lets you manage conflicts between changes that you and your colleagues have made. If you’re both working on a file at the same time, no problem, it will be able to tell you who made what changes when and you can do something called a ‘merge’ to take the changes that are correct/the most up to 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were a few different Version Control systems that were created by various developers and communities, but the one that stuck and has become the mainstream is Git! Which is what we’ll be learning today.</a:t>
            </a: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e8f5c6f3d9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e8f5c6f3d9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a whole lot of new terminology to learn with Git, starting with - why is it called Git?</a:t>
            </a:r>
            <a:endParaRPr dirty="0"/>
          </a:p>
          <a:p>
            <a:pPr marL="0" lvl="0" indent="0" algn="l" rtl="0">
              <a:spcBef>
                <a:spcPts val="0"/>
              </a:spcBef>
              <a:spcAft>
                <a:spcPts val="0"/>
              </a:spcAft>
              <a:buNone/>
            </a:pPr>
            <a:r>
              <a:rPr lang="en" dirty="0"/>
              <a:t>There are a few different reasons for this. The creator - a man called Linus Torvalds, who also created the linux kernel, said that he called it that because it was a random three letter combination that was easy to pronounce and not used by any computer commands before. He was also quite egotistical and not the most pleasant human, but was at least self aware enough to name it after himself, a Git </a:t>
            </a:r>
            <a:r>
              <a:rPr lang="en" b="1" dirty="0"/>
              <a:t>which is a British word for ‘foolish person’.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do a quick whiz through some of the language of git but don’t worry if it doesn’t click immediately, it takes developers an awfully long time to get these things committed to memory. </a:t>
            </a:r>
            <a:r>
              <a:rPr lang="en" strike="sngStrike" dirty="0"/>
              <a:t>When I was in my first job I printed out a cheat sheet and selotaped it to my desk so that I could look up all of the commands and terms I needed, like a glossary!</a:t>
            </a:r>
          </a:p>
          <a:p>
            <a:pPr marL="0" lvl="0" indent="0" algn="l" rtl="0">
              <a:spcBef>
                <a:spcPts val="0"/>
              </a:spcBef>
              <a:spcAft>
                <a:spcPts val="0"/>
              </a:spcAft>
              <a:buNone/>
            </a:pPr>
            <a:r>
              <a:rPr lang="en" b="1" dirty="0"/>
              <a:t>back in the day, When I started using Git at a new job, I was given a post-it sticky note with 5 or so Git commands and told not to veer from the commands on it for a few months</a:t>
            </a:r>
            <a:r>
              <a:rPr lang="en" dirty="0"/>
              <a:t>. Now fortunately we have VSCode extensions and all kinds of GUI tools that hide these command from </a:t>
            </a:r>
            <a:r>
              <a:rPr lang="en" b="1" dirty="0"/>
              <a:t>us, however it’s always good to have a concept of what’s happening “behind the scenes” in case you need to GIT out of a GIT pickle.</a:t>
            </a:r>
          </a:p>
          <a:p>
            <a:pPr marL="0" lvl="0" indent="0" algn="l" rtl="0">
              <a:spcBef>
                <a:spcPts val="0"/>
              </a:spcBef>
              <a:spcAft>
                <a:spcPts val="0"/>
              </a:spcAft>
              <a:buNone/>
            </a:pPr>
            <a:r>
              <a:rPr lang="en" b="1" dirty="0"/>
              <a:t>GitHub and GitLens are two notable VSCode extensions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e8f5c6f3d9_0_7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e8f5c6f3d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e8f5c6f3d9_0_7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e8f5c6f3d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e8f5c6f3d9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e8f5c6f3d9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Changed spelling of </a:t>
            </a:r>
            <a:r>
              <a:rPr lang="en-US" i="1" dirty="0" err="1"/>
              <a:t>Initialisation</a:t>
            </a:r>
            <a:endParaRPr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e8f5c6f3d9_0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e8f5c6f3d9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e8f5c6f3d9_0_7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e8f5c6f3d9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5)Logistic Code of Conduct/Parking Lot</a:t>
            </a:r>
          </a:p>
          <a:p>
            <a:pPr marL="0" lvl="0" indent="0" algn="l" rtl="0">
              <a:spcBef>
                <a:spcPts val="0"/>
              </a:spcBef>
              <a:spcAft>
                <a:spcPts val="0"/>
              </a:spcAft>
              <a:buNone/>
            </a:pPr>
            <a:r>
              <a:rPr lang="en-US" b="1" dirty="0"/>
              <a:t>Teacher Role</a:t>
            </a:r>
          </a:p>
          <a:p>
            <a:pPr marL="0" lvl="0" indent="0" algn="l" rtl="0">
              <a:spcBef>
                <a:spcPts val="0"/>
              </a:spcBef>
              <a:spcAft>
                <a:spcPts val="0"/>
              </a:spcAft>
              <a:buNone/>
            </a:pPr>
            <a:r>
              <a:rPr lang="en-US" b="1" dirty="0"/>
              <a:t>Mentor Role</a:t>
            </a:r>
          </a:p>
          <a:p>
            <a:pPr marL="0" lvl="0" indent="0" algn="l" rtl="0">
              <a:spcBef>
                <a:spcPts val="0"/>
              </a:spcBef>
              <a:spcAft>
                <a:spcPts val="0"/>
              </a:spcAft>
              <a:buNone/>
            </a:pPr>
            <a:r>
              <a:rPr lang="en-US" b="1" dirty="0"/>
              <a:t>Facilitators Role</a:t>
            </a:r>
          </a:p>
          <a:p>
            <a:pPr marL="0" lvl="0" indent="0" algn="l" rtl="0">
              <a:spcBef>
                <a:spcPts val="0"/>
              </a:spcBef>
              <a:spcAft>
                <a:spcPts val="0"/>
              </a:spcAft>
              <a:buNone/>
            </a:pPr>
            <a:r>
              <a:rPr lang="en-US" b="1" dirty="0"/>
              <a:t>Attendance!</a:t>
            </a:r>
          </a:p>
          <a:p>
            <a:pPr marL="0" lvl="0" indent="0" algn="l" rtl="0">
              <a:spcBef>
                <a:spcPts val="0"/>
              </a:spcBef>
              <a:spcAft>
                <a:spcPts val="0"/>
              </a:spcAft>
              <a:buNone/>
            </a:pPr>
            <a:r>
              <a:rPr lang="en-US" b="1" dirty="0"/>
              <a:t>Zoom </a:t>
            </a:r>
          </a:p>
          <a:p>
            <a:pPr marL="0" lvl="0" indent="0" algn="l" rtl="0">
              <a:spcBef>
                <a:spcPts val="0"/>
              </a:spcBef>
              <a:spcAft>
                <a:spcPts val="0"/>
              </a:spcAft>
              <a:buNone/>
            </a:pPr>
            <a:r>
              <a:rPr lang="en-US" b="1" dirty="0"/>
              <a:t>Homework – GMAIL!!!!</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6)What are we going to learn in the bootcamp? Show portfolio? Annie from conference portfolio(https://anniebombanie.com/) my portfolio from last cohort(https://kastone.github.io/) We are Learning Together. </a:t>
            </a:r>
          </a:p>
          <a:p>
            <a:pPr marL="0" lvl="0" indent="0" algn="l" rtl="0">
              <a:spcBef>
                <a:spcPts val="0"/>
              </a:spcBef>
              <a:spcAft>
                <a:spcPts val="0"/>
              </a:spcAft>
              <a:buNone/>
            </a:pPr>
            <a:r>
              <a:rPr lang="en-US" b="1" dirty="0"/>
              <a:t>We are going to learn the basics of front end development, including HTML, CSS and </a:t>
            </a:r>
            <a:r>
              <a:rPr lang="en-US" b="1" dirty="0" err="1"/>
              <a:t>Javascript</a:t>
            </a:r>
            <a:r>
              <a:rPr lang="en-US" b="1" dirty="0"/>
              <a:t>. It’s a lot and it’s important to remember that exposure is more important than memorization.</a:t>
            </a:r>
          </a:p>
          <a:p>
            <a:pPr marL="0" lvl="0" indent="0" algn="l" rtl="0">
              <a:spcBef>
                <a:spcPts val="0"/>
              </a:spcBef>
              <a:spcAft>
                <a:spcPts val="0"/>
              </a:spcAft>
              <a:buNone/>
            </a:pPr>
            <a:r>
              <a:rPr lang="en-US" b="1" dirty="0"/>
              <a:t>The best developers don’t have it all memorized, but are great at researching and great Googlers </a:t>
            </a:r>
            <a:r>
              <a:rPr lang="en-US" b="1" dirty="0">
                <a:sym typeface="Wingdings" panose="05000000000000000000" pitchFamily="2" charset="2"/>
              </a:rPr>
              <a:t></a:t>
            </a: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7)What should you have done by now. There were a handful of emails sent with some ramp up homework. We are hoping that everyone has </a:t>
            </a:r>
            <a:r>
              <a:rPr lang="en-US" b="1" dirty="0" err="1"/>
              <a:t>VsCode</a:t>
            </a:r>
            <a:r>
              <a:rPr lang="en-US" b="1" dirty="0"/>
              <a:t> installed, that you have gone through the intro to </a:t>
            </a:r>
            <a:r>
              <a:rPr lang="en-US" b="1" dirty="0" err="1"/>
              <a:t>Github</a:t>
            </a:r>
            <a:r>
              <a:rPr lang="en-US" b="1" dirty="0"/>
              <a:t>, but if not, try to follow along and touch base with your mentor after class. We also might have time for a mid lecture break and some time afterwards.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8)What are we learning tonight? We are going to give an overview of what frontend development is and start learning the basic of Git.</a:t>
            </a:r>
            <a:endParaRPr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e8f5c6f3d9_0_7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e8f5c6f3d9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e8f5c6f3d9_0_7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e8f5c6f3d9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e8f5c6f3d9_0_7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e8f5c6f3d9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e8f5c6f3d9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e8f5c6f3d9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I bore you to death with a new dictionary, lets actually try some of this 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use some software called Github</a:t>
            </a:r>
            <a:endParaRPr dirty="0"/>
          </a:p>
          <a:p>
            <a:pPr marL="0" lvl="0" indent="0" algn="l" rtl="0">
              <a:spcBef>
                <a:spcPts val="0"/>
              </a:spcBef>
              <a:spcAft>
                <a:spcPts val="0"/>
              </a:spcAft>
              <a:buNone/>
            </a:pPr>
            <a:r>
              <a:rPr lang="en" dirty="0"/>
              <a:t>This is a cloud based </a:t>
            </a:r>
            <a:r>
              <a:rPr lang="en" b="1" dirty="0"/>
              <a:t>repository</a:t>
            </a:r>
            <a:r>
              <a:rPr lang="en" dirty="0"/>
              <a:t> hosting service that lets us easily manage our git repositories.</a:t>
            </a:r>
            <a:endParaRPr dirty="0"/>
          </a:p>
          <a:p>
            <a:pPr marL="0" lvl="0" indent="0" algn="l" rtl="0">
              <a:spcBef>
                <a:spcPts val="0"/>
              </a:spcBef>
              <a:spcAft>
                <a:spcPts val="0"/>
              </a:spcAft>
              <a:buNone/>
            </a:pPr>
            <a:r>
              <a:rPr lang="en" dirty="0"/>
              <a:t>There are other services - git lab and bitbucket to name a few, but the most popular in the industry is Github so that is what we’ll use for this class and going forwards.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thing you’ll need to do is navigate to github.com</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e8f5c6f3d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e8f5c6f3d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 at GitHub.</a:t>
            </a:r>
          </a:p>
          <a:p>
            <a:pPr marL="0" lvl="0" indent="0" algn="l" rtl="0">
              <a:spcBef>
                <a:spcPts val="0"/>
              </a:spcBef>
              <a:spcAft>
                <a:spcPts val="0"/>
              </a:spcAft>
              <a:buNone/>
            </a:pPr>
            <a:r>
              <a:rPr lang="en" dirty="0">
                <a:solidFill>
                  <a:schemeClr val="dk1"/>
                </a:solidFill>
              </a:rPr>
              <a:t>Walk through the steps to create t</a:t>
            </a:r>
            <a:r>
              <a:rPr lang="en-US" dirty="0">
                <a:solidFill>
                  <a:schemeClr val="dk1"/>
                </a:solidFill>
              </a:rPr>
              <a:t>he</a:t>
            </a:r>
            <a:r>
              <a:rPr lang="en" dirty="0">
                <a:solidFill>
                  <a:schemeClr val="dk1"/>
                </a:solidFill>
              </a:rPr>
              <a:t> repo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e8f5c6f3d9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e8f5c6f3d9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br>
            <a:br>
              <a:rPr lang="en" dirty="0"/>
            </a:br>
            <a:r>
              <a:rPr lang="en" dirty="0"/>
              <a:t>Make sure we all have visual studio code installed. </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dirty="0"/>
              <a:t>Make sure we all have git installed. </a:t>
            </a:r>
            <a:r>
              <a:rPr lang="en" b="1" dirty="0"/>
              <a:t>I like the explaination here - </a:t>
            </a:r>
            <a:r>
              <a:rPr lang="en-US" b="1" dirty="0"/>
              <a:t>https://github.com/git-guides/install-git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Mac may have this by default. Check by typing git –version at your terminal/command prompt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you’re having problems, please raise your hand in the chat and one of our lovely mentors will be able to help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8f5c6f3d9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8f5c6f3d9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 was asked by a student. Okay I have coded the changes locally in VSCode how to I connect it to GitHub? How do I get my changes up there?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following demonstration illuminates how things are connected</a:t>
            </a:r>
            <a:r>
              <a:rPr lang="en" dirty="0"/>
              <a:t>. So let’s go through this together!</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e8f5c6f3d9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e8f5c6f3d9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be using git in the command line. Which is what this terminal is showing us. A line where we can type commands.</a:t>
            </a:r>
            <a:endParaRPr dirty="0"/>
          </a:p>
          <a:p>
            <a:pPr marL="0" lvl="0" indent="0" algn="l" rtl="0">
              <a:spcBef>
                <a:spcPts val="0"/>
              </a:spcBef>
              <a:spcAft>
                <a:spcPts val="0"/>
              </a:spcAft>
              <a:buNone/>
            </a:pPr>
            <a:r>
              <a:rPr lang="en" dirty="0"/>
              <a:t>Git commands all start with the word ‘git’ and then the command you want to use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we’re going to initialise our repository, which will do what? (start tracking the history)</a:t>
            </a:r>
            <a:endParaRPr dirty="0"/>
          </a:p>
          <a:p>
            <a:pPr marL="0" lvl="0" indent="0" algn="l" rtl="0">
              <a:spcBef>
                <a:spcPts val="0"/>
              </a:spcBef>
              <a:spcAft>
                <a:spcPts val="0"/>
              </a:spcAft>
              <a:buNone/>
            </a:pPr>
            <a:r>
              <a:rPr lang="en" dirty="0"/>
              <a:t>The command to initialise 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init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a command called git status to check the status of our repo. This will tell us what files are being tracked and what aren’t yet.</a:t>
            </a:r>
            <a:endParaRPr dirty="0"/>
          </a:p>
          <a:p>
            <a:pPr marL="0" lvl="0" indent="0" algn="l" rtl="0">
              <a:spcBef>
                <a:spcPts val="0"/>
              </a:spcBef>
              <a:spcAft>
                <a:spcPts val="0"/>
              </a:spcAft>
              <a:buNone/>
            </a:pP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When in doubt, “git status” – it also tells you exactly the state of your git repo</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we can see, our file hasn’t been added yet, so we first need to add the file, which will do what?</a:t>
            </a:r>
            <a:endParaRPr dirty="0"/>
          </a:p>
          <a:p>
            <a:pPr marL="0" lvl="0" indent="0" algn="l" rtl="0">
              <a:spcBef>
                <a:spcPts val="0"/>
              </a:spcBef>
              <a:spcAft>
                <a:spcPts val="0"/>
              </a:spcAft>
              <a:buNone/>
            </a:pPr>
            <a:r>
              <a:rPr lang="en" dirty="0"/>
              <a:t>(“add” the changes to a tracking queue (or STAGE as some people say) ready to be committed to the history)</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add . will add all of the new files you’ve created, so if you’d made more than one file it is a nice shorthand to add them all, otherwise you can do git add and then type the filename to add specific files.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Next we’re going to actually commit our changes which will do what?</a:t>
            </a:r>
            <a:br>
              <a:rPr lang="en" dirty="0"/>
            </a:br>
            <a:r>
              <a:rPr lang="en" dirty="0"/>
              <a:t>(Takes the changes that you’ve added (OR STAGED) and creates a new revision in the history.)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a:t>
            </a:r>
            <a:br>
              <a:rPr lang="en" dirty="0"/>
            </a:br>
            <a:r>
              <a:rPr lang="en" dirty="0"/>
              <a:t>We’ll also add a message in with our commit to let the world know what we were doing.</a:t>
            </a:r>
            <a:endParaRPr dirty="0"/>
          </a:p>
          <a:p>
            <a:pPr marL="0" lvl="0" indent="0" algn="l" rtl="0">
              <a:spcBef>
                <a:spcPts val="0"/>
              </a:spcBef>
              <a:spcAft>
                <a:spcPts val="0"/>
              </a:spcAft>
              <a:buNone/>
            </a:pPr>
            <a:r>
              <a:rPr lang="en" dirty="0"/>
              <a:t>It is super important that when you add commit messages you are as descriptive as possible. Imagine future you coming back to a repo in two months time and seeing ‘blah blah’ as a commit message. You’ll be mad with yourself for not explaining your thoughts at the time. Or worse, imagine you’re a senior developer and your juniors are trying to understand what you were doing. Always be as clear as you can about what the commit does and why.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last thing we’re going to do in this exercise is connecting it up to our remote repo. At the moment we have a repo on github and we have some files on our computers, we need to connect them up so that we can push local to remote.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 back to your git repo and copy the url of the repo from the quick setup bar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your terminal type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Git remote add origin and paste the url you copied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will create your remote connection to the repo you created in github.</a:t>
            </a:r>
            <a:endParaRPr dirty="0"/>
          </a:p>
          <a:p>
            <a:pPr marL="0" lvl="0" indent="0" algn="l" rtl="0">
              <a:spcBef>
                <a:spcPts val="0"/>
              </a:spcBef>
              <a:spcAft>
                <a:spcPts val="0"/>
              </a:spcAft>
              <a:buNone/>
            </a:pPr>
            <a:r>
              <a:rPr lang="en" dirty="0"/>
              <a:t>We’re giving the remote connection a name of “origin”, this is a standard name, you don’t have to use it, you can call it what you want, but most tutorials and most businesses will use ‘origin’ so we’re using it here.</a:t>
            </a:r>
            <a:endParaRPr dirty="0"/>
          </a:p>
          <a:p>
            <a:pPr marL="0" lvl="0" indent="0" algn="l" rtl="0">
              <a:spcBef>
                <a:spcPts val="0"/>
              </a:spcBef>
              <a:spcAft>
                <a:spcPts val="0"/>
              </a:spcAft>
              <a:buNone/>
            </a:pPr>
            <a:r>
              <a:rPr lang="en" dirty="0"/>
              <a:t>Then finally we’re pointing the connection at the correct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you’ve created your connection you can push your changes to the remote repo. Which will do what?</a:t>
            </a:r>
            <a:endParaRPr dirty="0"/>
          </a:p>
          <a:p>
            <a:pPr marL="0" lvl="0" indent="0" algn="l" rtl="0">
              <a:spcBef>
                <a:spcPts val="0"/>
              </a:spcBef>
              <a:spcAft>
                <a:spcPts val="0"/>
              </a:spcAft>
              <a:buNone/>
            </a:pPr>
            <a:r>
              <a:rPr lang="en" dirty="0"/>
              <a:t>(send the changes that you  made locally to the remote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now refresh your repo on github you should see your changes!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If another developer pushes changes to the repo, you can PULL them with this connection as well.</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a round of applause for everyone because we all just created and pushed to a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want to make more changes to your readme, you can do!</a:t>
            </a:r>
            <a:endParaRPr dirty="0"/>
          </a:p>
          <a:p>
            <a:pPr marL="0" lvl="0" indent="0" algn="l" rtl="0">
              <a:spcBef>
                <a:spcPts val="0"/>
              </a:spcBef>
              <a:spcAft>
                <a:spcPts val="0"/>
              </a:spcAft>
              <a:buNone/>
            </a:pPr>
            <a:r>
              <a:rPr lang="en" dirty="0"/>
              <a:t>Make the changes in visual studio code, then add them, commit them with a message and push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cee1b3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cee1b3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Why is coding cool?</a:t>
            </a:r>
          </a:p>
          <a:p>
            <a:pPr marL="0" lvl="0" indent="0" algn="l" rtl="0">
              <a:spcBef>
                <a:spcPts val="0"/>
              </a:spcBef>
              <a:spcAft>
                <a:spcPts val="0"/>
              </a:spcAft>
              <a:buNone/>
            </a:pPr>
            <a:r>
              <a:rPr lang="en" b="1" dirty="0"/>
              <a:t>What is your jam? I’m a child of the 80s so I have a lot of 80s slang. My jam is the environment.</a:t>
            </a:r>
          </a:p>
          <a:p>
            <a:pPr marL="0" lvl="0" indent="0" algn="l" rtl="0">
              <a:spcBef>
                <a:spcPts val="0"/>
              </a:spcBef>
              <a:spcAft>
                <a:spcPts val="0"/>
              </a:spcAft>
              <a:buNone/>
            </a:pPr>
            <a:r>
              <a:rPr lang="en" b="1" dirty="0"/>
              <a:t>Way back in the day, I started SAVE in highschool an environmental activism club. Now I’m coding for the environment!</a:t>
            </a:r>
          </a:p>
          <a:p>
            <a:pPr marL="0" lvl="0" indent="0" algn="l" rtl="0">
              <a:spcBef>
                <a:spcPts val="0"/>
              </a:spcBef>
              <a:spcAft>
                <a:spcPts val="0"/>
              </a:spcAft>
              <a:buNone/>
            </a:pPr>
            <a:r>
              <a:rPr lang="en" b="1" dirty="0"/>
              <a:t>Is your jam AI? </a:t>
            </a:r>
            <a:r>
              <a:rPr lang="en-US" b="1" dirty="0"/>
              <a:t>F</a:t>
            </a:r>
            <a:r>
              <a:rPr lang="en" b="1" dirty="0"/>
              <a:t>inance? </a:t>
            </a:r>
            <a:r>
              <a:rPr lang="en-US" b="1" dirty="0"/>
              <a:t>H</a:t>
            </a:r>
            <a:r>
              <a:rPr lang="en" b="1" dirty="0"/>
              <a:t>ealth? Community Organizing? something we haven’t even imagined? Whatever your jam is you can code for that!</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 career of Coding a</a:t>
            </a:r>
            <a:r>
              <a:rPr lang="en" b="1" dirty="0"/>
              <a:t>llow for a lot of independence but also can include tons of collaboration. I feel like I have the best of both worlds.</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I always tell my former fellow art majors that coding is creative. </a:t>
            </a:r>
            <a:r>
              <a:rPr lang="en-US" b="1" dirty="0"/>
              <a:t>T</a:t>
            </a:r>
            <a:r>
              <a:rPr lang="en" b="1" dirty="0"/>
              <a:t>hey do look at me weird when I say that but it’s true! So let’s get started.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p>
          <a:p>
            <a:pPr marL="0" lvl="0" indent="0" algn="l" rtl="0">
              <a:spcBef>
                <a:spcPts val="0"/>
              </a:spcBef>
              <a:spcAft>
                <a:spcPts val="0"/>
              </a:spcAft>
              <a:buNone/>
            </a:pPr>
            <a:r>
              <a:rPr lang="en" dirty="0"/>
              <a:t>There are lots of names for, and lots of definitions of “programming”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simply, programming is giving a set of instructions to a computer to execute. </a:t>
            </a:r>
            <a:endParaRPr dirty="0"/>
          </a:p>
          <a:p>
            <a:pPr marL="0" lvl="0" indent="0" algn="l" rtl="0">
              <a:spcBef>
                <a:spcPts val="0"/>
              </a:spcBef>
              <a:spcAft>
                <a:spcPts val="0"/>
              </a:spcAft>
              <a:buNone/>
            </a:pPr>
            <a:r>
              <a:rPr lang="en" dirty="0"/>
              <a:t>If you’ve ever cooked using a recipe before, you can think of yourself as the computer and the recipe’s author as a programmer. </a:t>
            </a:r>
            <a:endParaRPr dirty="0"/>
          </a:p>
          <a:p>
            <a:pPr marL="0" lvl="0" indent="0" algn="l" rtl="0">
              <a:spcBef>
                <a:spcPts val="0"/>
              </a:spcBef>
              <a:spcAft>
                <a:spcPts val="0"/>
              </a:spcAft>
              <a:buNone/>
            </a:pPr>
            <a:r>
              <a:rPr lang="en" dirty="0"/>
              <a:t>The recipe author provides you with a set of instructions which you read and then follow.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your way of communicating with your computer and with your team about how you’d like a problem to be solved.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 to communicate with the computer we have to speak a language that it understands, and that’s what we’re doing when we’re writing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Computers interpret instructions in a very literal manner, so we have to be very specific in how we program them.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Think about instructing someone to walk. If you start by telling them, “Put one foot in front of the other” do they know what a foot is? Or what “in front” means? </a:t>
            </a:r>
            <a:br>
              <a:rPr lang="en" dirty="0"/>
            </a:br>
            <a:r>
              <a:rPr lang="en" dirty="0"/>
              <a:t>In coding, that could mean making sure that small things like punctuation and spelling are correct.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be it programming, or coding or developing, what you’re doing is writing human readable text for a machine to interpret.</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b="1" dirty="0"/>
          </a:p>
          <a:p>
            <a:pPr marL="0" lvl="0" indent="0" algn="l" rtl="0">
              <a:spcBef>
                <a:spcPts val="0"/>
              </a:spcBef>
              <a:spcAft>
                <a:spcPts val="0"/>
              </a:spcAft>
              <a:buNone/>
            </a:pPr>
            <a:r>
              <a:rPr lang="en" b="1" dirty="0"/>
              <a:t>I have to admit I almost never use Git exactly this way but this is very good exercise so that you know how the repos become connected by setting the remote.</a:t>
            </a:r>
          </a:p>
          <a:p>
            <a:pPr marL="0" lvl="0" indent="0" algn="l" rtl="0">
              <a:spcBef>
                <a:spcPts val="0"/>
              </a:spcBef>
              <a:spcAft>
                <a:spcPts val="0"/>
              </a:spcAft>
              <a:buNone/>
            </a:pPr>
            <a:r>
              <a:rPr lang="en" b="1" dirty="0"/>
              <a:t>This would also be helpful if you were starting a project from scratch and did not know where you were going to host your remote repository yet. You would host the</a:t>
            </a:r>
          </a:p>
          <a:p>
            <a:pPr marL="0" lvl="0" indent="0" algn="l" rtl="0">
              <a:spcBef>
                <a:spcPts val="0"/>
              </a:spcBef>
              <a:spcAft>
                <a:spcPts val="0"/>
              </a:spcAft>
              <a:buNone/>
            </a:pPr>
            <a:r>
              <a:rPr lang="en-US" b="1" dirty="0"/>
              <a:t>G</a:t>
            </a:r>
            <a:r>
              <a:rPr lang="en" b="1" dirty="0"/>
              <a:t>it repo on your local computer and have all your version history etc until you push it to a hosted repo somewhere like Github.</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IMHO, more commonly you will fork a repo or join a team where the repo is created already on GitHub, Bitbucket or GitLab.</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They will ask you to clone the repo. You don’t have to do anything locally other than find a folder where you want the project to live,</a:t>
            </a:r>
          </a:p>
          <a:p>
            <a:pPr marL="0" lvl="0" indent="0" algn="l" rtl="0">
              <a:spcBef>
                <a:spcPts val="0"/>
              </a:spcBef>
              <a:spcAft>
                <a:spcPts val="0"/>
              </a:spcAft>
              <a:buNone/>
            </a:pPr>
            <a:r>
              <a:rPr lang="en-US" b="1" dirty="0"/>
              <a:t>And run the git clone command. It is automatically downloaded to your computer and connected. You are ready to push and pull changes to the repo!</a:t>
            </a:r>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extLst>
      <p:ext uri="{BB962C8B-B14F-4D97-AF65-F5344CB8AC3E}">
        <p14:creationId xmlns:p14="http://schemas.microsoft.com/office/powerpoint/2010/main" val="272127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614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b="1" dirty="0"/>
              <a:t>Refresh </a:t>
            </a:r>
            <a:r>
              <a:rPr lang="en-US" b="1" dirty="0" err="1"/>
              <a:t>github</a:t>
            </a:r>
            <a:r>
              <a:rPr lang="en-US" b="1" dirty="0"/>
              <a:t> and see the changes again!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US" strike="noStrike" dirty="0"/>
              <a:t>One more thing that we’ve not touched on yet. What was that last command?</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409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e8f5c6f3d9_0_8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e8f5c6f3d9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push origin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know git push, to push our files somewhere</a:t>
            </a:r>
            <a:endParaRPr dirty="0"/>
          </a:p>
          <a:p>
            <a:pPr marL="0" lvl="0" indent="0" algn="l" rtl="0">
              <a:spcBef>
                <a:spcPts val="0"/>
              </a:spcBef>
              <a:spcAft>
                <a:spcPts val="0"/>
              </a:spcAft>
              <a:buNone/>
            </a:pPr>
            <a:r>
              <a:rPr lang="en" dirty="0"/>
              <a:t>And we know origin, that’s our remote repo,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but what is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is a branch name.</a:t>
            </a:r>
            <a:endParaRPr dirty="0"/>
          </a:p>
          <a:p>
            <a:pPr marL="0" lvl="0" indent="0" algn="l" rtl="0">
              <a:spcBef>
                <a:spcPts val="0"/>
              </a:spcBef>
              <a:spcAft>
                <a:spcPts val="0"/>
              </a:spcAft>
              <a:buNone/>
            </a:pPr>
            <a:r>
              <a:rPr lang="en" dirty="0"/>
              <a:t>So what is a branch?</a:t>
            </a:r>
            <a:endParaRPr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8f5c6f3d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8f5c6f3d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Branching becomes useful when you’re working in a team of multiple developers and want to make changes without potentially breaking the code for other people.</a:t>
            </a:r>
          </a:p>
          <a:p>
            <a:pPr marL="0" lvl="0" indent="0" algn="l" rtl="0">
              <a:spcBef>
                <a:spcPts val="0"/>
              </a:spcBef>
              <a:spcAft>
                <a:spcPts val="0"/>
              </a:spcAft>
              <a:buNone/>
            </a:pPr>
            <a:r>
              <a:rPr lang="en" b="1" dirty="0"/>
              <a:t>Show Atlassian link</a:t>
            </a:r>
          </a:p>
          <a:p>
            <a:pPr marL="0" lvl="0" indent="0" algn="l" rtl="0">
              <a:spcBef>
                <a:spcPts val="0"/>
              </a:spcBef>
              <a:spcAft>
                <a:spcPts val="0"/>
              </a:spcAft>
              <a:buNone/>
            </a:pPr>
            <a:r>
              <a:rPr lang="en-US" b="1" dirty="0">
                <a:highlight>
                  <a:srgbClr val="FF0000"/>
                </a:highlight>
              </a:rPr>
              <a:t>https://www.atlassian.com/git/tutorials/using-branches (nice image here)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a standard the ‘original’ or ‘default’ branch of the code is called ‘main’, which is why when we pushed, we pushed to the main branch. </a:t>
            </a:r>
            <a:endParaRPr dirty="0"/>
          </a:p>
          <a:p>
            <a:pPr marL="0" lvl="0" indent="0" algn="l" rtl="0">
              <a:spcBef>
                <a:spcPts val="0"/>
              </a:spcBef>
              <a:spcAft>
                <a:spcPts val="0"/>
              </a:spcAft>
              <a:buNone/>
            </a:pPr>
            <a:r>
              <a:rPr lang="en" dirty="0"/>
              <a:t>But we could just as easily have branched off from main with our own new branch, made a change on this new branch and then pushed our changes to this branch.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Other people who are working on the codebase can also work on branches and your commits won’t get mixed up in their work until it is ‘merged’ back into main. This is useful when </a:t>
            </a:r>
          </a:p>
          <a:p>
            <a:pPr marL="0" lvl="0" indent="0" algn="l" rtl="0">
              <a:spcBef>
                <a:spcPts val="0"/>
              </a:spcBef>
              <a:spcAft>
                <a:spcPts val="0"/>
              </a:spcAft>
              <a:buNone/>
            </a:pPr>
            <a:r>
              <a:rPr lang="en-US" dirty="0"/>
              <a:t>W</a:t>
            </a:r>
            <a:r>
              <a:rPr lang="en" dirty="0"/>
              <a:t>orking on separate features.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8f5c6f3d9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8f5c6f3d9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you git checkout </a:t>
            </a:r>
            <a:r>
              <a:rPr lang="en-US" dirty="0" err="1"/>
              <a:t>branchname</a:t>
            </a:r>
            <a:r>
              <a:rPr lang="en-US" dirty="0"/>
              <a:t>, you switch branches to work on locally. </a:t>
            </a:r>
            <a:r>
              <a:rPr lang="en-US" b="1" dirty="0"/>
              <a:t>There are feature branches, bugfix branches, release branches, depending on the workflow you adopt</a:t>
            </a:r>
            <a:r>
              <a:rPr lang="en-US" dirty="0"/>
              <a:t>.</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e8f5c6f3d9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e8f5c6f3d9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you’ve </a:t>
            </a:r>
            <a:r>
              <a:rPr lang="en" b="1" dirty="0"/>
              <a:t>completed</a:t>
            </a:r>
            <a:r>
              <a:rPr lang="en" dirty="0"/>
              <a:t> your work on a branch, you can then use github to create a pull request (which is also sometimes called a merge request)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or another team member will be able to check your changes and will be able to take them and add them into another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Pull</a:t>
            </a:r>
            <a:r>
              <a:rPr lang="en" dirty="0"/>
              <a:t> requests, </a:t>
            </a:r>
            <a:r>
              <a:rPr lang="en" b="1" dirty="0"/>
              <a:t>aka PRs,  </a:t>
            </a:r>
            <a:r>
              <a:rPr lang="en" dirty="0"/>
              <a:t>are a great way to make sure that you understand what your teammates are doing and that you’re all coding to the same standards. You can pick up problems that they missed and it is a place where you can ask questions about what they did and why. This is called a code review. You’re asking your team to review the changes you’ve made before they get merged into the main codebase.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important to note that comments on pull requests can feel like criticism, but they shouldn’t be taken that way.</a:t>
            </a:r>
            <a:endParaRPr dirty="0"/>
          </a:p>
          <a:p>
            <a:pPr marL="0" lvl="0" indent="0" algn="l" rtl="0">
              <a:spcBef>
                <a:spcPts val="0"/>
              </a:spcBef>
              <a:spcAft>
                <a:spcPts val="0"/>
              </a:spcAft>
              <a:buNone/>
            </a:pPr>
            <a:r>
              <a:rPr lang="en" dirty="0"/>
              <a:t>Creating a good ‘code review’ is a skill that you will learn as you go, and many developers are still learning even if they’ve had years and years in the field. </a:t>
            </a:r>
            <a:endParaRPr dirty="0"/>
          </a:p>
          <a:p>
            <a:pPr marL="0" lvl="0" indent="0" algn="l" rtl="0">
              <a:spcBef>
                <a:spcPts val="0"/>
              </a:spcBef>
              <a:spcAft>
                <a:spcPts val="0"/>
              </a:spcAft>
              <a:buNone/>
            </a:pPr>
            <a:r>
              <a:rPr lang="en" dirty="0"/>
              <a:t>People can sometimes be blunt or rude, but that is a judgement of their poor ability to communicate, try not to take it personally,</a:t>
            </a:r>
            <a:endParaRPr dirty="0"/>
          </a:p>
          <a:p>
            <a:pPr marL="0" lvl="0" indent="0" algn="l" rtl="0">
              <a:spcBef>
                <a:spcPts val="0"/>
              </a:spcBef>
              <a:spcAft>
                <a:spcPts val="0"/>
              </a:spcAft>
              <a:buNone/>
            </a:pPr>
            <a:r>
              <a:rPr lang="en" dirty="0"/>
              <a:t>If someone finds a mistake in your code, or wants you to change something then consider it an opportunity to learn a new thing.</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e8f5c6f3d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e8f5c6f3d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Once a pull request has been accepted then the code can be merged, this is when your code will be added to another branch, often it is added back to the main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After your branch has been merged with main, you’ll usually want to delete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e8f5c6f3d9_0_8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e8f5c6f3d9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pretty good at automatically working out which changes have been done in which order and how the code should look when merges are done between branches.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it will happen that two people will edit the same line of code or will delete a file that the other dev didn’t delete and a ‘conflict’ will occur.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git will highlight that it doesn’t know how to merge the two branches and it will indicate to you where the conflict is.</a:t>
            </a:r>
            <a:endParaRPr/>
          </a:p>
          <a:p>
            <a:pPr marL="0" lvl="0" indent="0" algn="l" rtl="0">
              <a:spcBef>
                <a:spcPts val="0"/>
              </a:spcBef>
              <a:spcAft>
                <a:spcPts val="0"/>
              </a:spcAft>
              <a:buNone/>
            </a:pPr>
            <a:r>
              <a:rPr lang="en"/>
              <a:t>The developer will have to take a look at the two changes that were made and pick the one that they want to keep.</a:t>
            </a:r>
            <a:endParaRPr/>
          </a:p>
          <a:p>
            <a:pPr marL="0" lvl="0" indent="0" algn="l" rtl="0">
              <a:spcBef>
                <a:spcPts val="0"/>
              </a:spcBef>
              <a:spcAft>
                <a:spcPts val="0"/>
              </a:spcAft>
              <a:buNone/>
            </a:pPr>
            <a:r>
              <a:rPr lang="en"/>
              <a:t>This is called a ‘resolving a merge conflict’</a:t>
            </a:r>
            <a:endParaRPr/>
          </a:p>
          <a:p>
            <a:pPr marL="0" lvl="0" indent="0" algn="l" rtl="0">
              <a:spcBef>
                <a:spcPts val="0"/>
              </a:spcBef>
              <a:spcAft>
                <a:spcPts val="0"/>
              </a:spcAft>
              <a:buNone/>
            </a:pPr>
            <a:endParaRPr/>
          </a:p>
          <a:p>
            <a:pPr marL="0" lvl="0" indent="0" algn="l" rtl="0">
              <a:spcBef>
                <a:spcPts val="0"/>
              </a:spcBef>
              <a:spcAft>
                <a:spcPts val="0"/>
              </a:spcAft>
              <a:buNone/>
            </a:pPr>
            <a:r>
              <a:rPr lang="en"/>
              <a:t>The final thing for us to look at is...</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e8f5c6f3d9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e8f5c6f3d9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 swear phrase, I promise!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when we want to work on a repo that we don’t own or have permissions on, we can create a fork of a repository, we make a separate copy of a repo that we can work on and then we can make a Pull request to the original repository to get our changes merged.</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This is exactly what you </a:t>
            </a:r>
            <a:r>
              <a:rPr lang="en-US" b="1" dirty="0"/>
              <a:t>did with the Kitchen-</a:t>
            </a:r>
            <a:r>
              <a:rPr lang="en-US" b="1" dirty="0" err="1"/>
              <a:t>Sune</a:t>
            </a:r>
            <a:r>
              <a:rPr lang="en-US" b="1" dirty="0"/>
              <a:t> homework.</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Something that doesn’t get spoken about enough is that the world’s first computer program was written by a woman.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Ada lovelace was the daughter of Lord Byron, born in 1815.</a:t>
            </a:r>
            <a:endParaRPr dirty="0"/>
          </a:p>
          <a:p>
            <a:pPr marL="0" lvl="0" indent="0" algn="l" rtl="0">
              <a:spcBef>
                <a:spcPts val="0"/>
              </a:spcBef>
              <a:spcAft>
                <a:spcPts val="0"/>
              </a:spcAft>
              <a:buNone/>
            </a:pPr>
            <a:r>
              <a:rPr lang="en" dirty="0"/>
              <a:t>Her family was wealthy enough to give her an excellent education in mathematics and science, which was unusual for women in the 19th century.</a:t>
            </a:r>
            <a:endParaRPr dirty="0"/>
          </a:p>
          <a:p>
            <a:pPr marL="0" lvl="0" indent="0" algn="l" rtl="0">
              <a:spcBef>
                <a:spcPts val="0"/>
              </a:spcBef>
              <a:spcAft>
                <a:spcPts val="0"/>
              </a:spcAft>
              <a:buNone/>
            </a:pPr>
            <a:r>
              <a:rPr lang="en" dirty="0"/>
              <a:t>She was incredibly talented and at the age of 17, she met Charles Babbage, who was a renowned mathematician and inventor of the time.</a:t>
            </a:r>
            <a:endParaRPr dirty="0"/>
          </a:p>
          <a:p>
            <a:pPr marL="0" lvl="0" indent="0" algn="l" rtl="0">
              <a:spcBef>
                <a:spcPts val="0"/>
              </a:spcBef>
              <a:spcAft>
                <a:spcPts val="0"/>
              </a:spcAft>
              <a:buNone/>
            </a:pPr>
            <a:r>
              <a:rPr lang="en" dirty="0"/>
              <a:t>He invented a machine called the Difference engine that could perform simple calculations. He also made designs for a more complicated machine called the analytical engine.</a:t>
            </a:r>
            <a:endParaRPr dirty="0"/>
          </a:p>
          <a:p>
            <a:pPr marL="0" lvl="0" indent="0" algn="l" rtl="0">
              <a:spcBef>
                <a:spcPts val="0"/>
              </a:spcBef>
              <a:spcAft>
                <a:spcPts val="0"/>
              </a:spcAft>
              <a:buNone/>
            </a:pPr>
            <a:r>
              <a:rPr lang="en" dirty="0"/>
              <a:t>Lovelace was completely fascinated with the idea of the analytical engine and wrote papers on the workings of it and how it could be possible for the machine to work with more than just numbers.</a:t>
            </a:r>
            <a:endParaRPr dirty="0"/>
          </a:p>
          <a:p>
            <a:pPr marL="0" lvl="0" indent="0" algn="l" rtl="0">
              <a:spcBef>
                <a:spcPts val="0"/>
              </a:spcBef>
              <a:spcAft>
                <a:spcPts val="0"/>
              </a:spcAft>
              <a:buNone/>
            </a:pPr>
            <a:r>
              <a:rPr lang="en" dirty="0"/>
              <a:t>How it could use sets of repeated instructions to complete more complex tasks. </a:t>
            </a:r>
            <a:endParaRPr dirty="0"/>
          </a:p>
          <a:p>
            <a:pPr marL="0" lvl="0" indent="0" algn="l" rtl="0">
              <a:spcBef>
                <a:spcPts val="0"/>
              </a:spcBef>
              <a:spcAft>
                <a:spcPts val="0"/>
              </a:spcAft>
              <a:buNone/>
            </a:pPr>
            <a:r>
              <a:rPr lang="en" dirty="0"/>
              <a:t>The work was all theoretical and although possible with today’s technologies, her plans were never put into practice and her work went mostly unnoticed at the time.</a:t>
            </a:r>
            <a:endParaRPr dirty="0"/>
          </a:p>
          <a:p>
            <a:pPr marL="0" lvl="0" indent="0" algn="l" rtl="0">
              <a:spcBef>
                <a:spcPts val="0"/>
              </a:spcBef>
              <a:spcAft>
                <a:spcPts val="0"/>
              </a:spcAft>
              <a:buNone/>
            </a:pPr>
            <a:r>
              <a:rPr lang="en" dirty="0"/>
              <a:t>We now recognise her to be the world’s first ever computer programmer.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if anyone ever tries to tell you that women don’t belong in the tech industry, just let em know that we invented their job.</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8f5c6f3d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8f5c6f3d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the next couple of weeks we’re going to use this repo to create a portfolio website.</a:t>
            </a:r>
            <a:endParaRPr/>
          </a:p>
          <a:p>
            <a:pPr marL="0" lvl="0" indent="0" algn="l" rtl="0">
              <a:spcBef>
                <a:spcPts val="0"/>
              </a:spcBef>
              <a:spcAft>
                <a:spcPts val="0"/>
              </a:spcAft>
              <a:buNone/>
            </a:pPr>
            <a:endParaRPr/>
          </a:p>
          <a:p>
            <a:pPr marL="0" lvl="0" indent="0" algn="l" rtl="0">
              <a:spcBef>
                <a:spcPts val="0"/>
              </a:spcBef>
              <a:spcAft>
                <a:spcPts val="0"/>
              </a:spcAft>
              <a:buNone/>
            </a:pPr>
            <a:r>
              <a:rPr lang="en"/>
              <a:t>But for now, lets put a basic html file in there that will be useful to us.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e8f5c6f3d9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e8f5c6f3d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repo that we’ve just created is where we’ll be working for the next few lessons, we’re going to create a portfolio website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e8f5c6f3d9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e8f5c6f3d9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new index file that you just created, type html and press the tab key. It should autocomplete a basic html starter page for you.</a:t>
            </a:r>
            <a:endParaRPr dirty="0"/>
          </a:p>
          <a:p>
            <a:pPr marL="0" lvl="0" indent="0" algn="l" rtl="0">
              <a:spcBef>
                <a:spcPts val="0"/>
              </a:spcBef>
              <a:spcAft>
                <a:spcPts val="0"/>
              </a:spcAft>
              <a:buNone/>
            </a:pPr>
            <a:r>
              <a:rPr lang="en" dirty="0"/>
              <a:t>Lets talk about what is in there.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up you have your doctype. This is called the doctype declaration. It lets the browser know what type of file to expect, in this case, a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tag, this is what we call the ‘root’ of the document, inside here we will add all of the other tags to build up our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You’ll notice that the html tag has a lang attribute. This is an important accessibility feature which lets the browser know which language your website is in. </a:t>
            </a:r>
            <a:br>
              <a:rPr lang="en" dirty="0"/>
            </a:br>
            <a:r>
              <a:rPr lang="en" dirty="0"/>
              <a:t>It tells screenreaders which language, and therefore which accent to use when reading the content of your website out loud. Imagine if your website was in french but the language was set to english? </a:t>
            </a:r>
            <a:br>
              <a:rPr lang="en" dirty="0"/>
            </a:br>
            <a:r>
              <a:rPr lang="en" dirty="0"/>
              <a:t>The browser would try and read all of the french words as if they were english, it would butcher the words!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Your html is always split into a head and a body, as happens most often in the world, the head should come before the body. </a:t>
            </a:r>
            <a:endParaRPr dirty="0"/>
          </a:p>
          <a:p>
            <a:pPr marL="0" lvl="0" indent="0" algn="l" rtl="0">
              <a:spcBef>
                <a:spcPts val="0"/>
              </a:spcBef>
              <a:spcAft>
                <a:spcPts val="0"/>
              </a:spcAft>
              <a:buNone/>
            </a:pPr>
            <a:r>
              <a:rPr lang="en" dirty="0"/>
              <a:t>The head contains information about the document, we usually call this metadata, things like the author, the site description, the title of the site. Any links to styles go in here (we’ll talk about these later)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body is where we’ll put the html we’ll write the actual content of the site.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br>
              <a:rPr lang="en" dirty="0"/>
            </a:br>
            <a:r>
              <a:rPr lang="en" dirty="0"/>
              <a:t>Now we need to open the html file in a browser in order to see how it will render. We can open it directly with chrome or Edge, or your favourite browser, </a:t>
            </a:r>
            <a:br>
              <a:rPr lang="en" dirty="0"/>
            </a:br>
            <a:r>
              <a:rPr lang="en" dirty="0"/>
              <a:t>but you can also use some tools provided by VS code which will cause the page to automatically refresh whenever you make a change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https://marketplace.visualstudio.com/items?itemName=ritwickdey.LiveServer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installed, click the “go live” button, and it will open the page you just made in your browser!</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e8f5c6f3d9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e8f5c6f3d9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Does anyone have questions about Google Classroom or Homework? All of the assignments will be posted there and sent to your Gmail. </a:t>
            </a:r>
          </a:p>
          <a:p>
            <a:pPr marL="0" lvl="0" indent="0" algn="l" rtl="0">
              <a:spcBef>
                <a:spcPts val="0"/>
              </a:spcBef>
              <a:spcAft>
                <a:spcPts val="0"/>
              </a:spcAft>
              <a:buNone/>
            </a:pPr>
            <a:r>
              <a:rPr lang="en-US" b="1" dirty="0"/>
              <a:t>Review Facilitator and Mentor roles again.</a:t>
            </a: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e8f5c6f3d9_0_9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e8f5c6f3d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as I mentioned earlier, programming is writing code for computers to understand, but when you tear your computer down to it’s most basic parts, what it understands is electric current either being there or not being there, ons and offs, or as we refer to them often 1s and 0s.</a:t>
            </a:r>
            <a:endParaRPr dirty="0"/>
          </a:p>
          <a:p>
            <a:pPr marL="0" lvl="0" indent="0" algn="l" rtl="0">
              <a:spcBef>
                <a:spcPts val="0"/>
              </a:spcBef>
              <a:spcAft>
                <a:spcPts val="0"/>
              </a:spcAft>
              <a:buNone/>
            </a:pPr>
            <a:r>
              <a:rPr lang="en" dirty="0"/>
              <a:t>This is called binary code. Lots and lots of ones and zeros. </a:t>
            </a:r>
            <a:endParaRPr dirty="0"/>
          </a:p>
          <a:p>
            <a:pPr marL="0" lvl="0" indent="0" algn="l" rtl="0">
              <a:spcBef>
                <a:spcPts val="0"/>
              </a:spcBef>
              <a:spcAft>
                <a:spcPts val="0"/>
              </a:spcAft>
              <a:buNone/>
            </a:pPr>
            <a:r>
              <a:rPr lang="en" dirty="0"/>
              <a:t>But while the native language for computers, it isn’t very easy for most humans to read or write!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Not only is it hard to understand for humans, but different computers - different hardware - talk different “machine languages”.</a:t>
            </a:r>
            <a:endParaRPr dirty="0"/>
          </a:p>
          <a:p>
            <a:pPr marL="0" lvl="0" indent="0" algn="l" rtl="0">
              <a:spcBef>
                <a:spcPts val="0"/>
              </a:spcBef>
              <a:spcAft>
                <a:spcPts val="0"/>
              </a:spcAft>
              <a:buNone/>
            </a:pPr>
            <a:r>
              <a:rPr lang="en" dirty="0"/>
              <a:t>Programming languages and compilers let us write software that runs on different types of machines.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 need to put translation steps in between what we want to say and what the computer can understand.</a:t>
            </a:r>
            <a:endParaRPr dirty="0"/>
          </a:p>
          <a:p>
            <a:pPr marL="0" lvl="0" indent="0" algn="l" rtl="0">
              <a:spcBef>
                <a:spcPts val="0"/>
              </a:spcBef>
              <a:spcAft>
                <a:spcPts val="0"/>
              </a:spcAft>
              <a:buNone/>
            </a:pPr>
            <a:r>
              <a:rPr lang="en" dirty="0"/>
              <a:t>This is called compiling or interpreting, we won’t go into this too much, but these are the steps taken to turn the code you write into machine code for the computer.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possible to write code which is closer to binary code, it is called machine code, or assembly code and you write it for a specific processor or piece of hardware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call these low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cee1b3d134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cee1b3d1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Low level assembly languages directly represent the “machine code” of a specific processor - the chip (the “brain”) that does all the computation.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Each “operation” or “op code” in an assembly language, represents an operation that that specific processor is built to perform.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Here’s an example of a low level language called ARM assembly code</a:t>
            </a:r>
            <a:endParaRPr dirty="0">
              <a:solidFill>
                <a:schemeClr val="dk1"/>
              </a:solidFill>
            </a:endParaRPr>
          </a:p>
          <a:p>
            <a:pPr marL="0" lvl="0" indent="0" algn="l" rtl="0">
              <a:spcBef>
                <a:spcPts val="0"/>
              </a:spcBef>
              <a:spcAft>
                <a:spcPts val="0"/>
              </a:spcAft>
              <a:buNone/>
            </a:pPr>
            <a:r>
              <a:rPr lang="en" dirty="0">
                <a:solidFill>
                  <a:schemeClr val="dk1"/>
                </a:solidFill>
              </a:rPr>
              <a:t>As you may be able to see, </a:t>
            </a:r>
            <a:r>
              <a:rPr lang="en" dirty="0"/>
              <a:t>low level languages, are not particularly easy for humans to read,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used because they are very quick for computers to execute since each literal operation is written out for them</a:t>
            </a:r>
            <a:endParaRPr dirty="0"/>
          </a:p>
          <a:p>
            <a:pPr marL="0" lvl="0" indent="0" algn="l" rtl="0">
              <a:spcBef>
                <a:spcPts val="0"/>
              </a:spcBef>
              <a:spcAft>
                <a:spcPts val="0"/>
              </a:spcAft>
              <a:buClr>
                <a:schemeClr val="dk1"/>
              </a:buClr>
              <a:buSzPts val="1100"/>
              <a:buFont typeface="Arial"/>
              <a:buNone/>
            </a:pPr>
            <a:r>
              <a:rPr lang="en" dirty="0"/>
              <a:t>And they require lot less memory to run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But the majority of developers will not write programs like this, with low level languages, they will use </a:t>
            </a:r>
            <a:endParaRPr dirty="0"/>
          </a:p>
          <a:p>
            <a:pPr marL="0" lvl="0" indent="0" algn="l" rtl="0">
              <a:spcBef>
                <a:spcPts val="0"/>
              </a:spcBef>
              <a:spcAft>
                <a:spcPts val="0"/>
              </a:spcAft>
              <a:buClr>
                <a:schemeClr val="dk1"/>
              </a:buClr>
              <a:buSzPts val="1100"/>
              <a:buFont typeface="Arial"/>
              <a:buNone/>
            </a:pPr>
            <a:r>
              <a:rPr lang="en" dirty="0"/>
              <a:t>High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some notes: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Because they are so “low level” - literally representing hardware operations - they can be seen as “faster” (literally only performing the operations needed to perform a task)</a:t>
            </a:r>
            <a:endParaRPr dirty="0"/>
          </a:p>
          <a:p>
            <a:pPr marL="0" lvl="0" indent="0" algn="l" rtl="0">
              <a:spcBef>
                <a:spcPts val="0"/>
              </a:spcBef>
              <a:spcAft>
                <a:spcPts val="0"/>
              </a:spcAft>
              <a:buNone/>
            </a:pPr>
            <a:r>
              <a:rPr lang="en" dirty="0"/>
              <a:t>But are “not portable” - assembly languages written for one CPU - say, the ARM processor in your mobile phone, are written using “ARM instructions”, while the CPU in your desktop</a:t>
            </a:r>
            <a:endParaRPr dirty="0"/>
          </a:p>
          <a:p>
            <a:pPr marL="0" lvl="0" indent="0" algn="l" rtl="0">
              <a:spcBef>
                <a:spcPts val="0"/>
              </a:spcBef>
              <a:spcAft>
                <a:spcPts val="0"/>
              </a:spcAft>
              <a:buNone/>
            </a:pPr>
            <a:r>
              <a:rPr lang="en" dirty="0"/>
              <a:t>Is probably an x86 or x64 Intel CPU - which has its own, different, set of instructions.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the reason that a program written for your mobile phone doesn’t “just work” on your desktop PC.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High level languages are *compiled* using a compiler. The compiler is a special kind of program that reads the source code - the thing the programmer writes - of the program and translates it into</a:t>
            </a:r>
            <a:endParaRPr dirty="0"/>
          </a:p>
          <a:p>
            <a:pPr marL="0" lvl="0" indent="0" algn="l" rtl="0">
              <a:spcBef>
                <a:spcPts val="0"/>
              </a:spcBef>
              <a:spcAft>
                <a:spcPts val="0"/>
              </a:spcAft>
              <a:buNone/>
            </a:pPr>
            <a:r>
              <a:rPr lang="en" dirty="0"/>
              <a:t>Machine code that runs on specific processors. It translates our code, into low level machine code operations.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great, because we can write software once, and run it on any piece of hardware our compiler knows how to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that sounds like hard work, it’s because it is! And over the years lots of programming languages instead of being compiled to run “directly” on different processors, get compiled down to “intermediate languages”.</a:t>
            </a:r>
            <a:endParaRPr dirty="0"/>
          </a:p>
          <a:p>
            <a:pPr marL="0" lvl="0" indent="0" algn="l" rtl="0">
              <a:spcBef>
                <a:spcPts val="0"/>
              </a:spcBef>
              <a:spcAft>
                <a:spcPts val="0"/>
              </a:spcAft>
              <a:buNone/>
            </a:pPr>
            <a:r>
              <a:rPr lang="en" dirty="0"/>
              <a:t>That means, when you take a program written in C#, or Java, or JavaScript - three different programming languages - they are compiled to format that their “runtimes” can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runtimes, are compiled to match all the different processors in the world, and our program then only needs to target a specific runtime, making it easier to write both programs that run anywhere, and compilers - which now only really need to understand how to compile the runtimes.</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cee1b3d13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cee1b3d1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languages like Javascript and Go and C++ </a:t>
            </a:r>
            <a:r>
              <a:rPr lang="en" b="1" dirty="0">
                <a:solidFill>
                  <a:schemeClr val="dk1"/>
                </a:solidFill>
              </a:rPr>
              <a:t>and the language I have worked with the most, Java</a:t>
            </a:r>
            <a:r>
              <a:rPr lang="en" dirty="0">
                <a:solidFill>
                  <a:schemeClr val="dk1"/>
                </a:solidFill>
              </a:rPr>
              <a:t>. </a:t>
            </a:r>
          </a:p>
          <a:p>
            <a:pPr marL="0" lvl="0" indent="0" algn="l" rtl="0">
              <a:spcBef>
                <a:spcPts val="0"/>
              </a:spcBef>
              <a:spcAft>
                <a:spcPts val="0"/>
              </a:spcAft>
              <a:buNone/>
            </a:pPr>
            <a:r>
              <a:rPr lang="en" dirty="0">
                <a:solidFill>
                  <a:schemeClr val="dk1"/>
                </a:solidFill>
              </a:rPr>
              <a:t>These are much easier for humans to read, write and debug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that require many more steps to be run by the computer.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High level languages are *compiled* using a compiler. The compiler is a special kind of program that reads the source code ( which is the high level code that the programmer writes) and translates it into machine code that runs on specific processors.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translates our code, into low level machine code operations. This can often be a multi step process, so it takes more computing power and more time to run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Let’s take a look at the two side by side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
        <p:nvSpPr>
          <p:cNvPr id="212" name="Google Shape;212;p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72"/>
        <p:cNvGrpSpPr/>
        <p:nvPr/>
      </p:nvGrpSpPr>
      <p:grpSpPr>
        <a:xfrm>
          <a:off x="0" y="0"/>
          <a:ext cx="0" cy="0"/>
          <a:chOff x="0" y="0"/>
          <a:chExt cx="0" cy="0"/>
        </a:xfrm>
      </p:grpSpPr>
      <p:grpSp>
        <p:nvGrpSpPr>
          <p:cNvPr id="1673" name="Google Shape;1673;p11"/>
          <p:cNvGrpSpPr/>
          <p:nvPr/>
        </p:nvGrpSpPr>
        <p:grpSpPr>
          <a:xfrm>
            <a:off x="3" y="1362853"/>
            <a:ext cx="830992" cy="1847937"/>
            <a:chOff x="3" y="1439053"/>
            <a:chExt cx="830992" cy="1847937"/>
          </a:xfrm>
        </p:grpSpPr>
        <p:sp>
          <p:nvSpPr>
            <p:cNvPr id="1674" name="Google Shape;1674;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7" name="Google Shape;1677;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78" name="Google Shape;1678;p11"/>
          <p:cNvGrpSpPr/>
          <p:nvPr/>
        </p:nvGrpSpPr>
        <p:grpSpPr>
          <a:xfrm>
            <a:off x="1390437" y="-6"/>
            <a:ext cx="1603317" cy="405444"/>
            <a:chOff x="448987" y="-6"/>
            <a:chExt cx="1603317" cy="405444"/>
          </a:xfrm>
        </p:grpSpPr>
        <p:sp>
          <p:nvSpPr>
            <p:cNvPr id="1679" name="Google Shape;1679;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0" name="Google Shape;1680;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88" name="Google Shape;1688;p11"/>
          <p:cNvGrpSpPr/>
          <p:nvPr/>
        </p:nvGrpSpPr>
        <p:grpSpPr>
          <a:xfrm>
            <a:off x="7935832" y="1674515"/>
            <a:ext cx="1207974" cy="1445876"/>
            <a:chOff x="5654182" y="1903115"/>
            <a:chExt cx="1207974" cy="1445876"/>
          </a:xfrm>
        </p:grpSpPr>
        <p:sp>
          <p:nvSpPr>
            <p:cNvPr id="1689" name="Google Shape;1689;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4" name="Google Shape;1694;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5" name="Google Shape;1695;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8" name="Google Shape;1698;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9" name="Google Shape;1699;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3" name="Google Shape;1703;p11"/>
          <p:cNvGrpSpPr/>
          <p:nvPr/>
        </p:nvGrpSpPr>
        <p:grpSpPr>
          <a:xfrm>
            <a:off x="8106707" y="3508074"/>
            <a:ext cx="1037098" cy="1476031"/>
            <a:chOff x="5825057" y="3508074"/>
            <a:chExt cx="1037098" cy="1476031"/>
          </a:xfrm>
        </p:grpSpPr>
        <p:sp>
          <p:nvSpPr>
            <p:cNvPr id="1704" name="Google Shape;1704;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7" name="Google Shape;1707;p11"/>
          <p:cNvGrpSpPr/>
          <p:nvPr/>
        </p:nvGrpSpPr>
        <p:grpSpPr>
          <a:xfrm>
            <a:off x="3462913" y="4724358"/>
            <a:ext cx="2218152" cy="422263"/>
            <a:chOff x="2330363" y="4724358"/>
            <a:chExt cx="2218152" cy="422263"/>
          </a:xfrm>
        </p:grpSpPr>
        <p:sp>
          <p:nvSpPr>
            <p:cNvPr id="1708" name="Google Shape;1708;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8" name="Google Shape;1758;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9" name="Google Shape;1759;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67" name="Google Shape;1767;p11"/>
          <p:cNvGrpSpPr/>
          <p:nvPr/>
        </p:nvGrpSpPr>
        <p:grpSpPr>
          <a:xfrm>
            <a:off x="669098" y="3632076"/>
            <a:ext cx="366930" cy="1514545"/>
            <a:chOff x="135698" y="3632076"/>
            <a:chExt cx="366930" cy="1514545"/>
          </a:xfrm>
        </p:grpSpPr>
        <p:sp>
          <p:nvSpPr>
            <p:cNvPr id="1768" name="Google Shape;1768;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4" name="Google Shape;1774;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5" name="Google Shape;1775;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6" name="Google Shape;1776;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7" name="Google Shape;1777;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3" name="Google Shape;1783;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784" name="Google Shape;1784;p11"/>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85"/>
        <p:cNvGrpSpPr/>
        <p:nvPr/>
      </p:nvGrpSpPr>
      <p:grpSpPr>
        <a:xfrm>
          <a:off x="0" y="0"/>
          <a:ext cx="0" cy="0"/>
          <a:chOff x="0" y="0"/>
          <a:chExt cx="0" cy="0"/>
        </a:xfrm>
      </p:grpSpPr>
      <p:grpSp>
        <p:nvGrpSpPr>
          <p:cNvPr id="1786" name="Google Shape;1786;p12"/>
          <p:cNvGrpSpPr/>
          <p:nvPr/>
        </p:nvGrpSpPr>
        <p:grpSpPr>
          <a:xfrm>
            <a:off x="3" y="1362853"/>
            <a:ext cx="830992" cy="1847937"/>
            <a:chOff x="3" y="1439053"/>
            <a:chExt cx="830992" cy="1847937"/>
          </a:xfrm>
        </p:grpSpPr>
        <p:sp>
          <p:nvSpPr>
            <p:cNvPr id="1787" name="Google Shape;178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90" name="Google Shape;179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91" name="Google Shape;1791;p12"/>
          <p:cNvGrpSpPr/>
          <p:nvPr/>
        </p:nvGrpSpPr>
        <p:grpSpPr>
          <a:xfrm>
            <a:off x="1390437" y="-6"/>
            <a:ext cx="1603317" cy="405444"/>
            <a:chOff x="448987" y="-6"/>
            <a:chExt cx="1603317" cy="405444"/>
          </a:xfrm>
        </p:grpSpPr>
        <p:sp>
          <p:nvSpPr>
            <p:cNvPr id="1792" name="Google Shape;179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1" name="Google Shape;1801;p12"/>
          <p:cNvGrpSpPr/>
          <p:nvPr/>
        </p:nvGrpSpPr>
        <p:grpSpPr>
          <a:xfrm>
            <a:off x="7935832" y="1674515"/>
            <a:ext cx="1207974" cy="1445876"/>
            <a:chOff x="5654182" y="1903115"/>
            <a:chExt cx="1207974" cy="1445876"/>
          </a:xfrm>
        </p:grpSpPr>
        <p:sp>
          <p:nvSpPr>
            <p:cNvPr id="1802" name="Google Shape;180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6" name="Google Shape;180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7" name="Google Shape;180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0" name="Google Shape;181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1" name="Google Shape;181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6" name="Google Shape;1816;p12"/>
          <p:cNvGrpSpPr/>
          <p:nvPr/>
        </p:nvGrpSpPr>
        <p:grpSpPr>
          <a:xfrm>
            <a:off x="8106707" y="3508074"/>
            <a:ext cx="1037098" cy="1476031"/>
            <a:chOff x="5825057" y="3508074"/>
            <a:chExt cx="1037098" cy="1476031"/>
          </a:xfrm>
        </p:grpSpPr>
        <p:sp>
          <p:nvSpPr>
            <p:cNvPr id="1817" name="Google Shape;181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20" name="Google Shape;1820;p12"/>
          <p:cNvGrpSpPr/>
          <p:nvPr/>
        </p:nvGrpSpPr>
        <p:grpSpPr>
          <a:xfrm>
            <a:off x="3462913" y="4724358"/>
            <a:ext cx="2218152" cy="422263"/>
            <a:chOff x="2330363" y="4724358"/>
            <a:chExt cx="2218152" cy="422263"/>
          </a:xfrm>
        </p:grpSpPr>
        <p:sp>
          <p:nvSpPr>
            <p:cNvPr id="1821" name="Google Shape;182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0" name="Google Shape;187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1" name="Google Shape;187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80" name="Google Shape;1880;p12"/>
          <p:cNvGrpSpPr/>
          <p:nvPr/>
        </p:nvGrpSpPr>
        <p:grpSpPr>
          <a:xfrm>
            <a:off x="669098" y="3632076"/>
            <a:ext cx="366930" cy="1514545"/>
            <a:chOff x="135698" y="3632076"/>
            <a:chExt cx="366930" cy="1514545"/>
          </a:xfrm>
        </p:grpSpPr>
        <p:sp>
          <p:nvSpPr>
            <p:cNvPr id="1881" name="Google Shape;188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6" name="Google Shape;188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7" name="Google Shape;188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8" name="Google Shape;188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9" name="Google Shape;188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0" name="Google Shape;189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1" name="Google Shape;189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2" name="Google Shape;189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3" name="Google Shape;189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4" name="Google Shape;189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5" name="Google Shape;189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96" name="Google Shape;189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97" name="Google Shape;1897;p1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902"/>
        <p:cNvGrpSpPr/>
        <p:nvPr/>
      </p:nvGrpSpPr>
      <p:grpSpPr>
        <a:xfrm>
          <a:off x="0" y="0"/>
          <a:ext cx="0" cy="0"/>
          <a:chOff x="0" y="0"/>
          <a:chExt cx="0" cy="0"/>
        </a:xfrm>
      </p:grpSpPr>
      <p:sp>
        <p:nvSpPr>
          <p:cNvPr id="1903" name="Google Shape;1903;p14"/>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1904" name="Google Shape;1904;p14"/>
          <p:cNvGrpSpPr/>
          <p:nvPr/>
        </p:nvGrpSpPr>
        <p:grpSpPr>
          <a:xfrm>
            <a:off x="-12656" y="1423414"/>
            <a:ext cx="9155849" cy="3718952"/>
            <a:chOff x="1669785" y="210240"/>
            <a:chExt cx="3861435" cy="1568450"/>
          </a:xfrm>
        </p:grpSpPr>
        <p:sp>
          <p:nvSpPr>
            <p:cNvPr id="1905" name="Google Shape;1905;p14"/>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14"/>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14"/>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8" name="Google Shape;1908;p14"/>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09"/>
        <p:cNvGrpSpPr/>
        <p:nvPr/>
      </p:nvGrpSpPr>
      <p:grpSpPr>
        <a:xfrm>
          <a:off x="0" y="0"/>
          <a:ext cx="0" cy="0"/>
          <a:chOff x="0" y="0"/>
          <a:chExt cx="0" cy="0"/>
        </a:xfrm>
      </p:grpSpPr>
      <p:sp>
        <p:nvSpPr>
          <p:cNvPr id="1910" name="Google Shape;1910;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11" name="Google Shape;1911;p15"/>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1912" name="Google Shape;1912;p15"/>
          <p:cNvSpPr/>
          <p:nvPr/>
        </p:nvSpPr>
        <p:spPr>
          <a:xfrm>
            <a:off x="14" y="2916528"/>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15"/>
          <p:cNvSpPr/>
          <p:nvPr/>
        </p:nvSpPr>
        <p:spPr>
          <a:xfrm>
            <a:off x="14" y="1925587"/>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15"/>
          <p:cNvSpPr/>
          <p:nvPr/>
        </p:nvSpPr>
        <p:spPr>
          <a:xfrm>
            <a:off x="1518" y="3412751"/>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15"/>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16"/>
        <p:cNvGrpSpPr/>
        <p:nvPr/>
      </p:nvGrpSpPr>
      <p:grpSpPr>
        <a:xfrm>
          <a:off x="0" y="0"/>
          <a:ext cx="0" cy="0"/>
          <a:chOff x="0" y="0"/>
          <a:chExt cx="0" cy="0"/>
        </a:xfrm>
      </p:grpSpPr>
      <p:sp>
        <p:nvSpPr>
          <p:cNvPr id="1917" name="Google Shape;1917;p16"/>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16"/>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16"/>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16"/>
          <p:cNvSpPr/>
          <p:nvPr/>
        </p:nvSpPr>
        <p:spPr>
          <a:xfrm rot="10800000">
            <a:off x="-656"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16"/>
          <p:cNvSpPr/>
          <p:nvPr/>
        </p:nvSpPr>
        <p:spPr>
          <a:xfrm rot="10800000">
            <a:off x="2664"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16"/>
          <p:cNvSpPr/>
          <p:nvPr/>
        </p:nvSpPr>
        <p:spPr>
          <a:xfrm rot="10800000">
            <a:off x="7031"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16"/>
          <p:cNvSpPr txBox="1">
            <a:spLocks noGrp="1"/>
          </p:cNvSpPr>
          <p:nvPr>
            <p:ph type="body" idx="1"/>
          </p:nvPr>
        </p:nvSpPr>
        <p:spPr>
          <a:xfrm>
            <a:off x="2038025" y="1476000"/>
            <a:ext cx="5067900" cy="30450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i="1"/>
            </a:lvl1pPr>
            <a:lvl2pPr marL="914400" lvl="1" indent="-431800" algn="ctr" rtl="0">
              <a:spcBef>
                <a:spcPts val="0"/>
              </a:spcBef>
              <a:spcAft>
                <a:spcPts val="0"/>
              </a:spcAft>
              <a:buSzPts val="3200"/>
              <a:buChar char="◦"/>
              <a:defRPr sz="3200" i="1"/>
            </a:lvl2pPr>
            <a:lvl3pPr marL="1371600" lvl="2" indent="-431800" algn="ctr" rtl="0">
              <a:spcBef>
                <a:spcPts val="0"/>
              </a:spcBef>
              <a:spcAft>
                <a:spcPts val="0"/>
              </a:spcAft>
              <a:buSzPts val="3200"/>
              <a:buChar char="◦"/>
              <a:defRPr sz="3200" i="1"/>
            </a:lvl3pPr>
            <a:lvl4pPr marL="1828800" lvl="3" indent="-431800" algn="ctr" rtl="0">
              <a:spcBef>
                <a:spcPts val="0"/>
              </a:spcBef>
              <a:spcAft>
                <a:spcPts val="0"/>
              </a:spcAft>
              <a:buSzPts val="3200"/>
              <a:buChar char="◦"/>
              <a:defRPr sz="3200" i="1"/>
            </a:lvl4pPr>
            <a:lvl5pPr marL="2286000" lvl="4" indent="-431800" algn="ctr" rtl="0">
              <a:spcBef>
                <a:spcPts val="0"/>
              </a:spcBef>
              <a:spcAft>
                <a:spcPts val="0"/>
              </a:spcAft>
              <a:buSzPts val="3200"/>
              <a:buChar char="◦"/>
              <a:defRPr sz="3200" i="1"/>
            </a:lvl5pPr>
            <a:lvl6pPr marL="2743200" lvl="5" indent="-431800" algn="ctr" rtl="0">
              <a:spcBef>
                <a:spcPts val="0"/>
              </a:spcBef>
              <a:spcAft>
                <a:spcPts val="0"/>
              </a:spcAft>
              <a:buSzPts val="3200"/>
              <a:buChar char="◦"/>
              <a:defRPr sz="3200" i="1"/>
            </a:lvl6pPr>
            <a:lvl7pPr marL="3200400" lvl="6" indent="-431800" algn="ctr" rtl="0">
              <a:spcBef>
                <a:spcPts val="0"/>
              </a:spcBef>
              <a:spcAft>
                <a:spcPts val="0"/>
              </a:spcAft>
              <a:buSzPts val="3200"/>
              <a:buChar char="◦"/>
              <a:defRPr sz="3200" i="1"/>
            </a:lvl7pPr>
            <a:lvl8pPr marL="3657600" lvl="7" indent="-431800" algn="ctr" rtl="0">
              <a:spcBef>
                <a:spcPts val="0"/>
              </a:spcBef>
              <a:spcAft>
                <a:spcPts val="0"/>
              </a:spcAft>
              <a:buSzPts val="3200"/>
              <a:buChar char="◦"/>
              <a:defRPr sz="3200" i="1"/>
            </a:lvl8pPr>
            <a:lvl9pPr marL="4114800" lvl="8" indent="-431800" algn="ctr" rtl="0">
              <a:spcBef>
                <a:spcPts val="0"/>
              </a:spcBef>
              <a:spcAft>
                <a:spcPts val="0"/>
              </a:spcAft>
              <a:buSzPts val="3200"/>
              <a:buChar char="◦"/>
              <a:defRPr sz="3200" i="1"/>
            </a:lvl9pPr>
          </a:lstStyle>
          <a:p>
            <a:endParaRPr/>
          </a:p>
        </p:txBody>
      </p:sp>
      <p:sp>
        <p:nvSpPr>
          <p:cNvPr id="1924" name="Google Shape;1924;p16"/>
          <p:cNvSpPr txBox="1"/>
          <p:nvPr/>
        </p:nvSpPr>
        <p:spPr>
          <a:xfrm>
            <a:off x="3593400" y="5527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accent5"/>
                </a:solidFill>
                <a:latin typeface="Lato"/>
                <a:ea typeface="Lato"/>
                <a:cs typeface="Lato"/>
                <a:sym typeface="Lato"/>
              </a:rPr>
              <a:t>“</a:t>
            </a:r>
            <a:endParaRPr sz="9600" b="1">
              <a:solidFill>
                <a:schemeClr val="accent5"/>
              </a:solidFill>
              <a:latin typeface="Lato"/>
              <a:ea typeface="Lato"/>
              <a:cs typeface="Lato"/>
              <a:sym typeface="Lato"/>
            </a:endParaRPr>
          </a:p>
        </p:txBody>
      </p:sp>
      <p:sp>
        <p:nvSpPr>
          <p:cNvPr id="1925" name="Google Shape;192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26" name="Google Shape;1926;p16"/>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27"/>
        <p:cNvGrpSpPr/>
        <p:nvPr/>
      </p:nvGrpSpPr>
      <p:grpSpPr>
        <a:xfrm>
          <a:off x="0" y="0"/>
          <a:ext cx="0" cy="0"/>
          <a:chOff x="0" y="0"/>
          <a:chExt cx="0" cy="0"/>
        </a:xfrm>
      </p:grpSpPr>
      <p:sp>
        <p:nvSpPr>
          <p:cNvPr id="1928" name="Google Shape;1928;p17"/>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17"/>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17"/>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2" name="Google Shape;1932;p17"/>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933" name="Google Shape;193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34" name="Google Shape;1934;p17"/>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35"/>
        <p:cNvGrpSpPr/>
        <p:nvPr/>
      </p:nvGrpSpPr>
      <p:grpSpPr>
        <a:xfrm>
          <a:off x="0" y="0"/>
          <a:ext cx="0" cy="0"/>
          <a:chOff x="0" y="0"/>
          <a:chExt cx="0" cy="0"/>
        </a:xfrm>
      </p:grpSpPr>
      <p:sp>
        <p:nvSpPr>
          <p:cNvPr id="1936" name="Google Shape;1936;p18"/>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18"/>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18"/>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1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0" name="Google Shape;1940;p18"/>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1" name="Google Shape;1941;p18"/>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2" name="Google Shape;1942;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943"/>
        <p:cNvGrpSpPr/>
        <p:nvPr/>
      </p:nvGrpSpPr>
      <p:grpSpPr>
        <a:xfrm>
          <a:off x="0" y="0"/>
          <a:ext cx="0" cy="0"/>
          <a:chOff x="0" y="0"/>
          <a:chExt cx="0" cy="0"/>
        </a:xfrm>
      </p:grpSpPr>
      <p:sp>
        <p:nvSpPr>
          <p:cNvPr id="1944" name="Google Shape;1944;p19"/>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19"/>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19"/>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19"/>
          <p:cNvSpPr txBox="1">
            <a:spLocks noGrp="1"/>
          </p:cNvSpPr>
          <p:nvPr>
            <p:ph type="title"/>
          </p:nvPr>
        </p:nvSpPr>
        <p:spPr>
          <a:xfrm>
            <a:off x="737850" y="517525"/>
            <a:ext cx="62841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8" name="Google Shape;1948;p19"/>
          <p:cNvSpPr txBox="1">
            <a:spLocks noGrp="1"/>
          </p:cNvSpPr>
          <p:nvPr>
            <p:ph type="body" idx="1"/>
          </p:nvPr>
        </p:nvSpPr>
        <p:spPr>
          <a:xfrm>
            <a:off x="737850"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49" name="Google Shape;1949;p19"/>
          <p:cNvSpPr txBox="1">
            <a:spLocks noGrp="1"/>
          </p:cNvSpPr>
          <p:nvPr>
            <p:ph type="body" idx="2"/>
          </p:nvPr>
        </p:nvSpPr>
        <p:spPr>
          <a:xfrm>
            <a:off x="2928612"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0" name="Google Shape;1950;p19"/>
          <p:cNvSpPr txBox="1">
            <a:spLocks noGrp="1"/>
          </p:cNvSpPr>
          <p:nvPr>
            <p:ph type="body" idx="3"/>
          </p:nvPr>
        </p:nvSpPr>
        <p:spPr>
          <a:xfrm>
            <a:off x="5119374"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1" name="Google Shape;19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2"/>
        <p:cNvGrpSpPr/>
        <p:nvPr/>
      </p:nvGrpSpPr>
      <p:grpSpPr>
        <a:xfrm>
          <a:off x="0" y="0"/>
          <a:ext cx="0" cy="0"/>
          <a:chOff x="0" y="0"/>
          <a:chExt cx="0" cy="0"/>
        </a:xfrm>
      </p:grpSpPr>
      <p:sp>
        <p:nvSpPr>
          <p:cNvPr id="1953" name="Google Shape;1953;p20"/>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20"/>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0"/>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0"/>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7" name="Google Shape;195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58" name="Google Shape;1958;p20"/>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59"/>
        <p:cNvGrpSpPr/>
        <p:nvPr/>
      </p:nvGrpSpPr>
      <p:grpSpPr>
        <a:xfrm>
          <a:off x="0" y="0"/>
          <a:ext cx="0" cy="0"/>
          <a:chOff x="0" y="0"/>
          <a:chExt cx="0" cy="0"/>
        </a:xfrm>
      </p:grpSpPr>
      <p:sp>
        <p:nvSpPr>
          <p:cNvPr id="1960" name="Google Shape;1960;p21"/>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1"/>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21"/>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1"/>
          <p:cNvSpPr txBox="1">
            <a:spLocks noGrp="1"/>
          </p:cNvSpPr>
          <p:nvPr>
            <p:ph type="body" idx="1"/>
          </p:nvPr>
        </p:nvSpPr>
        <p:spPr>
          <a:xfrm>
            <a:off x="737850" y="4406300"/>
            <a:ext cx="6236400" cy="5196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accent5"/>
              </a:buClr>
              <a:buSzPts val="1800"/>
              <a:buNone/>
              <a:defRPr sz="1800">
                <a:solidFill>
                  <a:schemeClr val="accent5"/>
                </a:solidFill>
              </a:defRPr>
            </a:lvl1pPr>
          </a:lstStyle>
          <a:p>
            <a:endParaRPr/>
          </a:p>
        </p:txBody>
      </p:sp>
      <p:sp>
        <p:nvSpPr>
          <p:cNvPr id="1964" name="Google Shape;196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3"/>
        <p:cNvGrpSpPr/>
        <p:nvPr/>
      </p:nvGrpSpPr>
      <p:grpSpPr>
        <a:xfrm>
          <a:off x="0" y="0"/>
          <a:ext cx="0" cy="0"/>
          <a:chOff x="0" y="0"/>
          <a:chExt cx="0" cy="0"/>
        </a:xfrm>
      </p:grpSpPr>
      <p:sp>
        <p:nvSpPr>
          <p:cNvPr id="214" name="Google Shape;214;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5" name="Google Shape;215;p3"/>
          <p:cNvGrpSpPr/>
          <p:nvPr/>
        </p:nvGrpSpPr>
        <p:grpSpPr>
          <a:xfrm>
            <a:off x="6696046" y="-1"/>
            <a:ext cx="1938143" cy="1277000"/>
            <a:chOff x="4793246" y="-1"/>
            <a:chExt cx="1938143" cy="1277000"/>
          </a:xfrm>
        </p:grpSpPr>
        <p:sp>
          <p:nvSpPr>
            <p:cNvPr id="216" name="Google Shape;216;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9" name="Google Shape;219;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7378198" y="3737197"/>
            <a:ext cx="1034366" cy="1228533"/>
            <a:chOff x="5482823" y="3737197"/>
            <a:chExt cx="1034366" cy="1228533"/>
          </a:xfrm>
        </p:grpSpPr>
        <p:sp>
          <p:nvSpPr>
            <p:cNvPr id="221" name="Google Shape;221;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6" name="Google Shape;276;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8181406" y="1685317"/>
            <a:ext cx="962386" cy="1290422"/>
            <a:chOff x="5892831" y="1685317"/>
            <a:chExt cx="962386" cy="1290422"/>
          </a:xfrm>
        </p:grpSpPr>
        <p:sp>
          <p:nvSpPr>
            <p:cNvPr id="278" name="Google Shape;278;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3" name="Google Shape;283;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4" name="Google Shape;284;p3"/>
          <p:cNvGrpSpPr/>
          <p:nvPr/>
        </p:nvGrpSpPr>
        <p:grpSpPr>
          <a:xfrm>
            <a:off x="155601" y="102054"/>
            <a:ext cx="1395857" cy="1191698"/>
            <a:chOff x="155601" y="102054"/>
            <a:chExt cx="1395857" cy="1191698"/>
          </a:xfrm>
        </p:grpSpPr>
        <p:sp>
          <p:nvSpPr>
            <p:cNvPr id="285" name="Google Shape;285;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7" name="Google Shape;287;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8" name="Google Shape;288;p3"/>
          <p:cNvGrpSpPr/>
          <p:nvPr/>
        </p:nvGrpSpPr>
        <p:grpSpPr>
          <a:xfrm>
            <a:off x="-41" y="2235955"/>
            <a:ext cx="855310" cy="1044407"/>
            <a:chOff x="-41" y="2235955"/>
            <a:chExt cx="855310" cy="1044407"/>
          </a:xfrm>
        </p:grpSpPr>
        <p:sp>
          <p:nvSpPr>
            <p:cNvPr id="289" name="Google Shape;289;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1" name="Google Shape;291;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2" name="Google Shape;292;p3"/>
          <p:cNvGrpSpPr/>
          <p:nvPr/>
        </p:nvGrpSpPr>
        <p:grpSpPr>
          <a:xfrm>
            <a:off x="4899221" y="56867"/>
            <a:ext cx="1032676" cy="866992"/>
            <a:chOff x="3554771" y="56867"/>
            <a:chExt cx="1032676" cy="866992"/>
          </a:xfrm>
        </p:grpSpPr>
        <p:sp>
          <p:nvSpPr>
            <p:cNvPr id="293" name="Google Shape;293;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9" name="Google Shape;329;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30" name="Google Shape;330;p3"/>
          <p:cNvGrpSpPr/>
          <p:nvPr/>
        </p:nvGrpSpPr>
        <p:grpSpPr>
          <a:xfrm>
            <a:off x="2245156" y="3236816"/>
            <a:ext cx="3792525" cy="1904639"/>
            <a:chOff x="1112916" y="3236816"/>
            <a:chExt cx="3792525" cy="1904639"/>
          </a:xfrm>
        </p:grpSpPr>
        <p:sp>
          <p:nvSpPr>
            <p:cNvPr id="331" name="Google Shape;331;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7" name="Google Shape;477;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8" name="Google Shape;478;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9" name="Google Shape;479;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1" name="Google Shape;481;p3"/>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65"/>
        <p:cNvGrpSpPr/>
        <p:nvPr/>
      </p:nvGrpSpPr>
      <p:grpSpPr>
        <a:xfrm>
          <a:off x="0" y="0"/>
          <a:ext cx="0" cy="0"/>
          <a:chOff x="0" y="0"/>
          <a:chExt cx="0" cy="0"/>
        </a:xfrm>
      </p:grpSpPr>
      <p:sp>
        <p:nvSpPr>
          <p:cNvPr id="1966" name="Google Shape;1966;p22"/>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2"/>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2"/>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1970"/>
        <p:cNvGrpSpPr/>
        <p:nvPr/>
      </p:nvGrpSpPr>
      <p:grpSpPr>
        <a:xfrm>
          <a:off x="0" y="0"/>
          <a:ext cx="0" cy="0"/>
          <a:chOff x="0" y="0"/>
          <a:chExt cx="0" cy="0"/>
        </a:xfrm>
      </p:grpSpPr>
      <p:grpSp>
        <p:nvGrpSpPr>
          <p:cNvPr id="1971" name="Google Shape;1971;p23"/>
          <p:cNvGrpSpPr/>
          <p:nvPr/>
        </p:nvGrpSpPr>
        <p:grpSpPr>
          <a:xfrm>
            <a:off x="-12688" y="3585323"/>
            <a:ext cx="9155849" cy="1557000"/>
            <a:chOff x="1669785" y="210240"/>
            <a:chExt cx="3861435" cy="1568450"/>
          </a:xfrm>
        </p:grpSpPr>
        <p:sp>
          <p:nvSpPr>
            <p:cNvPr id="1972" name="Google Shape;1972;p23"/>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3"/>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3"/>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76" name="Google Shape;1976;p23"/>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2"/>
        <p:cNvGrpSpPr/>
        <p:nvPr/>
      </p:nvGrpSpPr>
      <p:grpSpPr>
        <a:xfrm>
          <a:off x="0" y="0"/>
          <a:ext cx="0" cy="0"/>
          <a:chOff x="0" y="0"/>
          <a:chExt cx="0" cy="0"/>
        </a:xfrm>
      </p:grpSpPr>
      <p:sp>
        <p:nvSpPr>
          <p:cNvPr id="483" name="Google Shape;483;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4" name="Google Shape;484;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5" name="Google Shape;485;p4"/>
          <p:cNvGrpSpPr/>
          <p:nvPr/>
        </p:nvGrpSpPr>
        <p:grpSpPr>
          <a:xfrm>
            <a:off x="1907265" y="-6002"/>
            <a:ext cx="5329471" cy="1572280"/>
            <a:chOff x="1045264" y="-6007"/>
            <a:chExt cx="7118300" cy="2100014"/>
          </a:xfrm>
        </p:grpSpPr>
        <p:sp>
          <p:nvSpPr>
            <p:cNvPr id="486" name="Google Shape;486;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7" name="Google Shape;487;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8" name="Google Shape;488;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9" name="Google Shape;489;p4"/>
          <p:cNvGrpSpPr/>
          <p:nvPr/>
        </p:nvGrpSpPr>
        <p:grpSpPr>
          <a:xfrm>
            <a:off x="-7999" y="2430147"/>
            <a:ext cx="1642550" cy="1505293"/>
            <a:chOff x="-7997" y="3247832"/>
            <a:chExt cx="2193869" cy="2010543"/>
          </a:xfrm>
        </p:grpSpPr>
        <p:sp>
          <p:nvSpPr>
            <p:cNvPr id="490" name="Google Shape;490;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8" name="Google Shape;508;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9" name="Google Shape;509;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0" name="Google Shape;510;p4"/>
          <p:cNvGrpSpPr/>
          <p:nvPr/>
        </p:nvGrpSpPr>
        <p:grpSpPr>
          <a:xfrm>
            <a:off x="8420990" y="2153894"/>
            <a:ext cx="515755" cy="910864"/>
            <a:chOff x="8443004" y="2878855"/>
            <a:chExt cx="688868" cy="1216595"/>
          </a:xfrm>
        </p:grpSpPr>
        <p:sp>
          <p:nvSpPr>
            <p:cNvPr id="511" name="Google Shape;511;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5" name="Google Shape;515;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6" name="Google Shape;516;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7" name="Google Shape;517;p4"/>
          <p:cNvGrpSpPr/>
          <p:nvPr/>
        </p:nvGrpSpPr>
        <p:grpSpPr>
          <a:xfrm>
            <a:off x="7117967" y="3590460"/>
            <a:ext cx="2026022" cy="1547117"/>
            <a:chOff x="6445945" y="4797602"/>
            <a:chExt cx="2706053" cy="2066404"/>
          </a:xfrm>
        </p:grpSpPr>
        <p:sp>
          <p:nvSpPr>
            <p:cNvPr id="518" name="Google Shape;518;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9" name="Google Shape;529;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0" name="Google Shape;530;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31" name="Google Shape;531;p4"/>
          <p:cNvGrpSpPr/>
          <p:nvPr/>
        </p:nvGrpSpPr>
        <p:grpSpPr>
          <a:xfrm>
            <a:off x="226381" y="790954"/>
            <a:ext cx="1165385" cy="815431"/>
            <a:chOff x="305052" y="1261999"/>
            <a:chExt cx="1556545" cy="1089130"/>
          </a:xfrm>
        </p:grpSpPr>
        <p:sp>
          <p:nvSpPr>
            <p:cNvPr id="532" name="Google Shape;532;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7" name="Google Shape;547;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8" name="Google Shape;548;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9" name="Google Shape;549;p4"/>
          <p:cNvGrpSpPr/>
          <p:nvPr/>
        </p:nvGrpSpPr>
        <p:grpSpPr>
          <a:xfrm>
            <a:off x="2444861" y="3871736"/>
            <a:ext cx="2459622" cy="1079998"/>
            <a:chOff x="1573057" y="5173288"/>
            <a:chExt cx="3285190" cy="1442497"/>
          </a:xfrm>
        </p:grpSpPr>
        <p:sp>
          <p:nvSpPr>
            <p:cNvPr id="550" name="Google Shape;550;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4" name="Google Shape;684;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5" name="Google Shape;685;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686" name="Google Shape;686;p4"/>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7"/>
        <p:cNvGrpSpPr/>
        <p:nvPr/>
      </p:nvGrpSpPr>
      <p:grpSpPr>
        <a:xfrm>
          <a:off x="0" y="0"/>
          <a:ext cx="0" cy="0"/>
          <a:chOff x="0" y="0"/>
          <a:chExt cx="0" cy="0"/>
        </a:xfrm>
      </p:grpSpPr>
      <p:grpSp>
        <p:nvGrpSpPr>
          <p:cNvPr id="688" name="Google Shape;688;p5"/>
          <p:cNvGrpSpPr/>
          <p:nvPr/>
        </p:nvGrpSpPr>
        <p:grpSpPr>
          <a:xfrm>
            <a:off x="1841376" y="4540815"/>
            <a:ext cx="1110494" cy="612269"/>
            <a:chOff x="1003176" y="4540815"/>
            <a:chExt cx="1110494" cy="612269"/>
          </a:xfrm>
        </p:grpSpPr>
        <p:sp>
          <p:nvSpPr>
            <p:cNvPr id="689" name="Google Shape;689;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0" name="Google Shape;690;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2" name="Google Shape;692;p5"/>
          <p:cNvGrpSpPr/>
          <p:nvPr/>
        </p:nvGrpSpPr>
        <p:grpSpPr>
          <a:xfrm>
            <a:off x="342281" y="4183488"/>
            <a:ext cx="369035" cy="728056"/>
            <a:chOff x="342281" y="4183488"/>
            <a:chExt cx="369035" cy="728056"/>
          </a:xfrm>
        </p:grpSpPr>
        <p:sp>
          <p:nvSpPr>
            <p:cNvPr id="693" name="Google Shape;693;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4" name="Google Shape;694;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6" name="Google Shape;696;p5"/>
          <p:cNvGrpSpPr/>
          <p:nvPr/>
        </p:nvGrpSpPr>
        <p:grpSpPr>
          <a:xfrm>
            <a:off x="50" y="1232900"/>
            <a:ext cx="454630" cy="816989"/>
            <a:chOff x="50" y="1232900"/>
            <a:chExt cx="454630" cy="816989"/>
          </a:xfrm>
        </p:grpSpPr>
        <p:sp>
          <p:nvSpPr>
            <p:cNvPr id="697" name="Google Shape;697;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8" name="Google Shape;698;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0" name="Google Shape;700;p5"/>
          <p:cNvGrpSpPr/>
          <p:nvPr/>
        </p:nvGrpSpPr>
        <p:grpSpPr>
          <a:xfrm>
            <a:off x="50" y="3073044"/>
            <a:ext cx="729750" cy="1046771"/>
            <a:chOff x="50" y="3073044"/>
            <a:chExt cx="729750" cy="1046771"/>
          </a:xfrm>
        </p:grpSpPr>
        <p:sp>
          <p:nvSpPr>
            <p:cNvPr id="701" name="Google Shape;701;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2" name="Google Shape;702;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4" name="Google Shape;704;p5"/>
          <p:cNvGrpSpPr/>
          <p:nvPr/>
        </p:nvGrpSpPr>
        <p:grpSpPr>
          <a:xfrm>
            <a:off x="5944880" y="-7"/>
            <a:ext cx="2524606" cy="759943"/>
            <a:chOff x="4012455" y="-7"/>
            <a:chExt cx="2524606" cy="759943"/>
          </a:xfrm>
        </p:grpSpPr>
        <p:sp>
          <p:nvSpPr>
            <p:cNvPr id="705" name="Google Shape;705;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0" name="Google Shape;710;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1" name="Google Shape;711;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3" name="Google Shape;713;p5"/>
          <p:cNvGrpSpPr/>
          <p:nvPr/>
        </p:nvGrpSpPr>
        <p:grpSpPr>
          <a:xfrm>
            <a:off x="8506368" y="1564091"/>
            <a:ext cx="637429" cy="1130622"/>
            <a:chOff x="6233393" y="2021291"/>
            <a:chExt cx="637429" cy="1130622"/>
          </a:xfrm>
        </p:grpSpPr>
        <p:sp>
          <p:nvSpPr>
            <p:cNvPr id="714" name="Google Shape;714;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9" name="Google Shape;719;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0" name="Google Shape;720;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22" name="Google Shape;722;p5"/>
          <p:cNvGrpSpPr/>
          <p:nvPr/>
        </p:nvGrpSpPr>
        <p:grpSpPr>
          <a:xfrm>
            <a:off x="7464679" y="3618202"/>
            <a:ext cx="1679118" cy="1534882"/>
            <a:chOff x="5191704" y="3618202"/>
            <a:chExt cx="1679118" cy="1534882"/>
          </a:xfrm>
        </p:grpSpPr>
        <p:sp>
          <p:nvSpPr>
            <p:cNvPr id="723" name="Google Shape;723;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0" name="Google Shape;730;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1" name="Google Shape;731;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7847220" y="3073038"/>
            <a:ext cx="598866" cy="595528"/>
            <a:chOff x="5944870" y="3341438"/>
            <a:chExt cx="598866" cy="595528"/>
          </a:xfrm>
        </p:grpSpPr>
        <p:sp>
          <p:nvSpPr>
            <p:cNvPr id="734" name="Google Shape;734;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6" name="Google Shape;736;p5"/>
          <p:cNvGrpSpPr/>
          <p:nvPr/>
        </p:nvGrpSpPr>
        <p:grpSpPr>
          <a:xfrm>
            <a:off x="2204197" y="105666"/>
            <a:ext cx="546902" cy="236607"/>
            <a:chOff x="2204197" y="105666"/>
            <a:chExt cx="546902" cy="236607"/>
          </a:xfrm>
        </p:grpSpPr>
        <p:sp>
          <p:nvSpPr>
            <p:cNvPr id="737" name="Google Shape;737;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8" name="Google Shape;738;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9" name="Google Shape;739;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1" name="Google Shape;741;p5"/>
          <p:cNvGrpSpPr/>
          <p:nvPr/>
        </p:nvGrpSpPr>
        <p:grpSpPr>
          <a:xfrm>
            <a:off x="50" y="-7"/>
            <a:ext cx="2049897" cy="773345"/>
            <a:chOff x="50" y="-7"/>
            <a:chExt cx="2049897" cy="773345"/>
          </a:xfrm>
        </p:grpSpPr>
        <p:sp>
          <p:nvSpPr>
            <p:cNvPr id="742" name="Google Shape;742;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9" name="Google Shape;869;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0" name="Google Shape;870;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1" name="Google Shape;871;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72" name="Google Shape;872;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3" name="Google Shape;873;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4" name="Google Shape;874;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75" name="Google Shape;875;p5"/>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6"/>
        <p:cNvGrpSpPr/>
        <p:nvPr/>
      </p:nvGrpSpPr>
      <p:grpSpPr>
        <a:xfrm>
          <a:off x="0" y="0"/>
          <a:ext cx="0" cy="0"/>
          <a:chOff x="0" y="0"/>
          <a:chExt cx="0" cy="0"/>
        </a:xfrm>
      </p:grpSpPr>
      <p:grpSp>
        <p:nvGrpSpPr>
          <p:cNvPr id="877" name="Google Shape;877;p6"/>
          <p:cNvGrpSpPr/>
          <p:nvPr/>
        </p:nvGrpSpPr>
        <p:grpSpPr>
          <a:xfrm>
            <a:off x="1841376" y="4540815"/>
            <a:ext cx="1110494" cy="612269"/>
            <a:chOff x="1003176" y="4540815"/>
            <a:chExt cx="1110494" cy="612269"/>
          </a:xfrm>
        </p:grpSpPr>
        <p:sp>
          <p:nvSpPr>
            <p:cNvPr id="878" name="Google Shape;878;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342281" y="4183488"/>
            <a:ext cx="369035" cy="728056"/>
            <a:chOff x="342281" y="4183488"/>
            <a:chExt cx="369035" cy="728056"/>
          </a:xfrm>
        </p:grpSpPr>
        <p:sp>
          <p:nvSpPr>
            <p:cNvPr id="882" name="Google Shape;882;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1232900"/>
            <a:ext cx="454630" cy="816989"/>
            <a:chOff x="50" y="1232900"/>
            <a:chExt cx="454630" cy="816989"/>
          </a:xfrm>
        </p:grpSpPr>
        <p:sp>
          <p:nvSpPr>
            <p:cNvPr id="886" name="Google Shape;886;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0" y="3073044"/>
            <a:ext cx="729750" cy="1046771"/>
            <a:chOff x="50" y="3073044"/>
            <a:chExt cx="729750" cy="1046771"/>
          </a:xfrm>
        </p:grpSpPr>
        <p:sp>
          <p:nvSpPr>
            <p:cNvPr id="890" name="Google Shape;890;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3" name="Google Shape;893;p6"/>
          <p:cNvGrpSpPr/>
          <p:nvPr/>
        </p:nvGrpSpPr>
        <p:grpSpPr>
          <a:xfrm>
            <a:off x="5944880" y="-7"/>
            <a:ext cx="2524606" cy="759943"/>
            <a:chOff x="4012455" y="-7"/>
            <a:chExt cx="2524606" cy="759943"/>
          </a:xfrm>
        </p:grpSpPr>
        <p:sp>
          <p:nvSpPr>
            <p:cNvPr id="894" name="Google Shape;894;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8" name="Google Shape;898;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9" name="Google Shape;899;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2" name="Google Shape;902;p6"/>
          <p:cNvGrpSpPr/>
          <p:nvPr/>
        </p:nvGrpSpPr>
        <p:grpSpPr>
          <a:xfrm>
            <a:off x="8506368" y="1564091"/>
            <a:ext cx="637429" cy="1130622"/>
            <a:chOff x="6233393" y="2021291"/>
            <a:chExt cx="637429" cy="1130622"/>
          </a:xfrm>
        </p:grpSpPr>
        <p:sp>
          <p:nvSpPr>
            <p:cNvPr id="903" name="Google Shape;903;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7" name="Google Shape;907;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8" name="Google Shape;908;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1" name="Google Shape;911;p6"/>
          <p:cNvGrpSpPr/>
          <p:nvPr/>
        </p:nvGrpSpPr>
        <p:grpSpPr>
          <a:xfrm>
            <a:off x="7464679" y="3618202"/>
            <a:ext cx="1679118" cy="1534882"/>
            <a:chOff x="5191704" y="3618202"/>
            <a:chExt cx="1679118" cy="1534882"/>
          </a:xfrm>
        </p:grpSpPr>
        <p:sp>
          <p:nvSpPr>
            <p:cNvPr id="912" name="Google Shape;912;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8" name="Google Shape;918;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9" name="Google Shape;919;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1" name="Google Shape;921;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2" name="Google Shape;922;p6"/>
          <p:cNvGrpSpPr/>
          <p:nvPr/>
        </p:nvGrpSpPr>
        <p:grpSpPr>
          <a:xfrm>
            <a:off x="7847220" y="3073038"/>
            <a:ext cx="598866" cy="595528"/>
            <a:chOff x="5944870" y="3341438"/>
            <a:chExt cx="598866" cy="595528"/>
          </a:xfrm>
        </p:grpSpPr>
        <p:sp>
          <p:nvSpPr>
            <p:cNvPr id="923" name="Google Shape;923;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5" name="Google Shape;925;p6"/>
          <p:cNvGrpSpPr/>
          <p:nvPr/>
        </p:nvGrpSpPr>
        <p:grpSpPr>
          <a:xfrm>
            <a:off x="2204197" y="105666"/>
            <a:ext cx="546902" cy="236607"/>
            <a:chOff x="2204197" y="105666"/>
            <a:chExt cx="546902" cy="236607"/>
          </a:xfrm>
        </p:grpSpPr>
        <p:sp>
          <p:nvSpPr>
            <p:cNvPr id="926" name="Google Shape;926;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7" name="Google Shape;927;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30" name="Google Shape;930;p6"/>
          <p:cNvGrpSpPr/>
          <p:nvPr/>
        </p:nvGrpSpPr>
        <p:grpSpPr>
          <a:xfrm>
            <a:off x="50" y="-7"/>
            <a:ext cx="2049897" cy="773345"/>
            <a:chOff x="50" y="-7"/>
            <a:chExt cx="2049897" cy="773345"/>
          </a:xfrm>
        </p:grpSpPr>
        <p:sp>
          <p:nvSpPr>
            <p:cNvPr id="931" name="Google Shape;931;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7" name="Google Shape;1057;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8" name="Google Shape;1058;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9" name="Google Shape;1059;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0" name="Google Shape;1060;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61" name="Google Shape;1061;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62" name="Google Shape;1062;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3" name="Google Shape;1063;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4" name="Google Shape;1064;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6"/>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6"/>
        <p:cNvGrpSpPr/>
        <p:nvPr/>
      </p:nvGrpSpPr>
      <p:grpSpPr>
        <a:xfrm>
          <a:off x="0" y="0"/>
          <a:ext cx="0" cy="0"/>
          <a:chOff x="0" y="0"/>
          <a:chExt cx="0" cy="0"/>
        </a:xfrm>
      </p:grpSpPr>
      <p:grpSp>
        <p:nvGrpSpPr>
          <p:cNvPr id="1067" name="Google Shape;1067;p7"/>
          <p:cNvGrpSpPr/>
          <p:nvPr/>
        </p:nvGrpSpPr>
        <p:grpSpPr>
          <a:xfrm>
            <a:off x="1841376" y="4540815"/>
            <a:ext cx="1110494" cy="612269"/>
            <a:chOff x="1003176" y="4540815"/>
            <a:chExt cx="1110494" cy="612269"/>
          </a:xfrm>
        </p:grpSpPr>
        <p:sp>
          <p:nvSpPr>
            <p:cNvPr id="1068" name="Google Shape;1068;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0" name="Google Shape;1070;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1" name="Google Shape;1071;p7"/>
          <p:cNvGrpSpPr/>
          <p:nvPr/>
        </p:nvGrpSpPr>
        <p:grpSpPr>
          <a:xfrm>
            <a:off x="342281" y="4183488"/>
            <a:ext cx="369035" cy="728056"/>
            <a:chOff x="342281" y="4183488"/>
            <a:chExt cx="369035" cy="728056"/>
          </a:xfrm>
        </p:grpSpPr>
        <p:sp>
          <p:nvSpPr>
            <p:cNvPr id="1072" name="Google Shape;1072;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4" name="Google Shape;1074;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5" name="Google Shape;1075;p7"/>
          <p:cNvGrpSpPr/>
          <p:nvPr/>
        </p:nvGrpSpPr>
        <p:grpSpPr>
          <a:xfrm>
            <a:off x="50" y="1232900"/>
            <a:ext cx="454630" cy="816989"/>
            <a:chOff x="50" y="1232900"/>
            <a:chExt cx="454630" cy="816989"/>
          </a:xfrm>
        </p:grpSpPr>
        <p:sp>
          <p:nvSpPr>
            <p:cNvPr id="1076" name="Google Shape;1076;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9" name="Google Shape;1079;p7"/>
          <p:cNvGrpSpPr/>
          <p:nvPr/>
        </p:nvGrpSpPr>
        <p:grpSpPr>
          <a:xfrm>
            <a:off x="50" y="3073044"/>
            <a:ext cx="729750" cy="1046771"/>
            <a:chOff x="50" y="3073044"/>
            <a:chExt cx="729750" cy="1046771"/>
          </a:xfrm>
        </p:grpSpPr>
        <p:sp>
          <p:nvSpPr>
            <p:cNvPr id="1080" name="Google Shape;1080;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3" name="Google Shape;1083;p7"/>
          <p:cNvGrpSpPr/>
          <p:nvPr/>
        </p:nvGrpSpPr>
        <p:grpSpPr>
          <a:xfrm>
            <a:off x="5944880" y="-7"/>
            <a:ext cx="2524606" cy="759943"/>
            <a:chOff x="4012455" y="-7"/>
            <a:chExt cx="2524606" cy="759943"/>
          </a:xfrm>
        </p:grpSpPr>
        <p:sp>
          <p:nvSpPr>
            <p:cNvPr id="1084" name="Google Shape;1084;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7" name="Google Shape;1087;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8" name="Google Shape;1088;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2" name="Google Shape;1092;p7"/>
          <p:cNvGrpSpPr/>
          <p:nvPr/>
        </p:nvGrpSpPr>
        <p:grpSpPr>
          <a:xfrm>
            <a:off x="8506368" y="1564091"/>
            <a:ext cx="637429" cy="1130622"/>
            <a:chOff x="6233393" y="2021291"/>
            <a:chExt cx="637429" cy="1130622"/>
          </a:xfrm>
        </p:grpSpPr>
        <p:sp>
          <p:nvSpPr>
            <p:cNvPr id="1093" name="Google Shape;1093;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6" name="Google Shape;1096;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7" name="Google Shape;1097;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1" name="Google Shape;1101;p7"/>
          <p:cNvGrpSpPr/>
          <p:nvPr/>
        </p:nvGrpSpPr>
        <p:grpSpPr>
          <a:xfrm>
            <a:off x="7464679" y="3618202"/>
            <a:ext cx="1679118" cy="1534882"/>
            <a:chOff x="5191704" y="3618202"/>
            <a:chExt cx="1679118" cy="1534882"/>
          </a:xfrm>
        </p:grpSpPr>
        <p:sp>
          <p:nvSpPr>
            <p:cNvPr id="1102" name="Google Shape;1102;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7" name="Google Shape;1107;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1" name="Google Shape;1111;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2" name="Google Shape;1112;p7"/>
          <p:cNvGrpSpPr/>
          <p:nvPr/>
        </p:nvGrpSpPr>
        <p:grpSpPr>
          <a:xfrm>
            <a:off x="7847220" y="3073038"/>
            <a:ext cx="598866" cy="595528"/>
            <a:chOff x="5944870" y="3341438"/>
            <a:chExt cx="598866" cy="595528"/>
          </a:xfrm>
        </p:grpSpPr>
        <p:sp>
          <p:nvSpPr>
            <p:cNvPr id="1113" name="Google Shape;1113;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2204197" y="105666"/>
            <a:ext cx="546902" cy="236607"/>
            <a:chOff x="2204197" y="105666"/>
            <a:chExt cx="546902" cy="236607"/>
          </a:xfrm>
        </p:grpSpPr>
        <p:sp>
          <p:nvSpPr>
            <p:cNvPr id="1116" name="Google Shape;1116;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20" name="Google Shape;1120;p7"/>
          <p:cNvGrpSpPr/>
          <p:nvPr/>
        </p:nvGrpSpPr>
        <p:grpSpPr>
          <a:xfrm>
            <a:off x="50" y="-7"/>
            <a:ext cx="2049897" cy="773345"/>
            <a:chOff x="50" y="-7"/>
            <a:chExt cx="2049897" cy="773345"/>
          </a:xfrm>
        </p:grpSpPr>
        <p:sp>
          <p:nvSpPr>
            <p:cNvPr id="1121" name="Google Shape;1121;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6" name="Google Shape;1246;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7" name="Google Shape;1247;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8" name="Google Shape;1248;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9" name="Google Shape;1249;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0" name="Google Shape;1250;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51" name="Google Shape;1251;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52" name="Google Shape;1252;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3" name="Google Shape;1253;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4" name="Google Shape;1254;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5" name="Google Shape;1255;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56" name="Google Shape;1256;p7"/>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7"/>
        <p:cNvGrpSpPr/>
        <p:nvPr/>
      </p:nvGrpSpPr>
      <p:grpSpPr>
        <a:xfrm>
          <a:off x="0" y="0"/>
          <a:ext cx="0" cy="0"/>
          <a:chOff x="0" y="0"/>
          <a:chExt cx="0" cy="0"/>
        </a:xfrm>
      </p:grpSpPr>
      <p:grpSp>
        <p:nvGrpSpPr>
          <p:cNvPr id="1258" name="Google Shape;1258;p8"/>
          <p:cNvGrpSpPr/>
          <p:nvPr/>
        </p:nvGrpSpPr>
        <p:grpSpPr>
          <a:xfrm>
            <a:off x="1841376" y="4540815"/>
            <a:ext cx="1110494" cy="612269"/>
            <a:chOff x="1003176" y="4540815"/>
            <a:chExt cx="1110494" cy="612269"/>
          </a:xfrm>
        </p:grpSpPr>
        <p:sp>
          <p:nvSpPr>
            <p:cNvPr id="1259" name="Google Shape;1259;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2" name="Google Shape;1262;p8"/>
          <p:cNvGrpSpPr/>
          <p:nvPr/>
        </p:nvGrpSpPr>
        <p:grpSpPr>
          <a:xfrm>
            <a:off x="342281" y="4183488"/>
            <a:ext cx="369035" cy="728056"/>
            <a:chOff x="342281" y="4183488"/>
            <a:chExt cx="369035" cy="728056"/>
          </a:xfrm>
        </p:grpSpPr>
        <p:sp>
          <p:nvSpPr>
            <p:cNvPr id="1263" name="Google Shape;1263;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4" name="Google Shape;1264;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6" name="Google Shape;1266;p8"/>
          <p:cNvGrpSpPr/>
          <p:nvPr/>
        </p:nvGrpSpPr>
        <p:grpSpPr>
          <a:xfrm>
            <a:off x="50" y="1232900"/>
            <a:ext cx="454630" cy="816989"/>
            <a:chOff x="50" y="1232900"/>
            <a:chExt cx="454630" cy="816989"/>
          </a:xfrm>
        </p:grpSpPr>
        <p:sp>
          <p:nvSpPr>
            <p:cNvPr id="1267" name="Google Shape;1267;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8" name="Google Shape;1268;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9" name="Google Shape;1269;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0" name="Google Shape;1270;p8"/>
          <p:cNvGrpSpPr/>
          <p:nvPr/>
        </p:nvGrpSpPr>
        <p:grpSpPr>
          <a:xfrm>
            <a:off x="50" y="3073044"/>
            <a:ext cx="729750" cy="1046771"/>
            <a:chOff x="50" y="3073044"/>
            <a:chExt cx="729750" cy="1046771"/>
          </a:xfrm>
        </p:grpSpPr>
        <p:sp>
          <p:nvSpPr>
            <p:cNvPr id="1271" name="Google Shape;1271;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4" name="Google Shape;1274;p8"/>
          <p:cNvGrpSpPr/>
          <p:nvPr/>
        </p:nvGrpSpPr>
        <p:grpSpPr>
          <a:xfrm>
            <a:off x="5944880" y="-7"/>
            <a:ext cx="2524606" cy="759943"/>
            <a:chOff x="4012455" y="-7"/>
            <a:chExt cx="2524606" cy="759943"/>
          </a:xfrm>
        </p:grpSpPr>
        <p:sp>
          <p:nvSpPr>
            <p:cNvPr id="1275" name="Google Shape;1275;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7" name="Google Shape;1277;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8" name="Google Shape;1278;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3" name="Google Shape;1283;p8"/>
          <p:cNvGrpSpPr/>
          <p:nvPr/>
        </p:nvGrpSpPr>
        <p:grpSpPr>
          <a:xfrm>
            <a:off x="8506368" y="1564091"/>
            <a:ext cx="637429" cy="1130622"/>
            <a:chOff x="6233393" y="2021291"/>
            <a:chExt cx="637429" cy="1130622"/>
          </a:xfrm>
        </p:grpSpPr>
        <p:sp>
          <p:nvSpPr>
            <p:cNvPr id="1284" name="Google Shape;1284;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6" name="Google Shape;1286;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7" name="Google Shape;1287;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2" name="Google Shape;1292;p8"/>
          <p:cNvGrpSpPr/>
          <p:nvPr/>
        </p:nvGrpSpPr>
        <p:grpSpPr>
          <a:xfrm>
            <a:off x="7464679" y="3618202"/>
            <a:ext cx="1679118" cy="1534882"/>
            <a:chOff x="5191704" y="3618202"/>
            <a:chExt cx="1679118" cy="1534882"/>
          </a:xfrm>
        </p:grpSpPr>
        <p:sp>
          <p:nvSpPr>
            <p:cNvPr id="1293" name="Google Shape;1293;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7" name="Google Shape;1297;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8" name="Google Shape;1298;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1" name="Google Shape;1301;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3" name="Google Shape;1303;p8"/>
          <p:cNvGrpSpPr/>
          <p:nvPr/>
        </p:nvGrpSpPr>
        <p:grpSpPr>
          <a:xfrm>
            <a:off x="7847220" y="3073038"/>
            <a:ext cx="598866" cy="595528"/>
            <a:chOff x="5944870" y="3341438"/>
            <a:chExt cx="598866" cy="595528"/>
          </a:xfrm>
        </p:grpSpPr>
        <p:sp>
          <p:nvSpPr>
            <p:cNvPr id="1304" name="Google Shape;1304;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6" name="Google Shape;1306;p8"/>
          <p:cNvGrpSpPr/>
          <p:nvPr/>
        </p:nvGrpSpPr>
        <p:grpSpPr>
          <a:xfrm>
            <a:off x="2204197" y="105666"/>
            <a:ext cx="546902" cy="236607"/>
            <a:chOff x="2204197" y="105666"/>
            <a:chExt cx="546902" cy="236607"/>
          </a:xfrm>
        </p:grpSpPr>
        <p:sp>
          <p:nvSpPr>
            <p:cNvPr id="1307" name="Google Shape;1307;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11" name="Google Shape;1311;p8"/>
          <p:cNvGrpSpPr/>
          <p:nvPr/>
        </p:nvGrpSpPr>
        <p:grpSpPr>
          <a:xfrm>
            <a:off x="50" y="-7"/>
            <a:ext cx="2049897" cy="773345"/>
            <a:chOff x="50" y="-7"/>
            <a:chExt cx="2049897" cy="773345"/>
          </a:xfrm>
        </p:grpSpPr>
        <p:sp>
          <p:nvSpPr>
            <p:cNvPr id="1312" name="Google Shape;1312;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6" name="Google Shape;1436;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8" name="Google Shape;1438;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9" name="Google Shape;1439;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0" name="Google Shape;1440;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2" name="Google Shape;1442;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43" name="Google Shape;1443;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4" name="Google Shape;1444;p8"/>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5"/>
        <p:cNvGrpSpPr/>
        <p:nvPr/>
      </p:nvGrpSpPr>
      <p:grpSpPr>
        <a:xfrm>
          <a:off x="0" y="0"/>
          <a:ext cx="0" cy="0"/>
          <a:chOff x="0" y="0"/>
          <a:chExt cx="0" cy="0"/>
        </a:xfrm>
      </p:grpSpPr>
      <p:grpSp>
        <p:nvGrpSpPr>
          <p:cNvPr id="1446" name="Google Shape;1446;p9"/>
          <p:cNvGrpSpPr/>
          <p:nvPr/>
        </p:nvGrpSpPr>
        <p:grpSpPr>
          <a:xfrm>
            <a:off x="3" y="1362853"/>
            <a:ext cx="830992" cy="1847937"/>
            <a:chOff x="3" y="1439053"/>
            <a:chExt cx="830992" cy="1847937"/>
          </a:xfrm>
        </p:grpSpPr>
        <p:sp>
          <p:nvSpPr>
            <p:cNvPr id="1447" name="Google Shape;1447;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50" name="Google Shape;1450;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51" name="Google Shape;1451;p9"/>
          <p:cNvGrpSpPr/>
          <p:nvPr/>
        </p:nvGrpSpPr>
        <p:grpSpPr>
          <a:xfrm>
            <a:off x="1390437" y="-6"/>
            <a:ext cx="1603317" cy="405444"/>
            <a:chOff x="448987" y="-6"/>
            <a:chExt cx="1603317" cy="405444"/>
          </a:xfrm>
        </p:grpSpPr>
        <p:sp>
          <p:nvSpPr>
            <p:cNvPr id="1452" name="Google Shape;1452;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4" name="Google Shape;1454;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5" name="Google Shape;1455;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1" name="Google Shape;1461;p9"/>
          <p:cNvGrpSpPr/>
          <p:nvPr/>
        </p:nvGrpSpPr>
        <p:grpSpPr>
          <a:xfrm>
            <a:off x="7935832" y="1674515"/>
            <a:ext cx="1207974" cy="1445876"/>
            <a:chOff x="5654182" y="1903115"/>
            <a:chExt cx="1207974" cy="1445876"/>
          </a:xfrm>
        </p:grpSpPr>
        <p:sp>
          <p:nvSpPr>
            <p:cNvPr id="1462" name="Google Shape;1462;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9" name="Google Shape;1469;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3" name="Google Shape;1473;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6" name="Google Shape;1476;p9"/>
          <p:cNvGrpSpPr/>
          <p:nvPr/>
        </p:nvGrpSpPr>
        <p:grpSpPr>
          <a:xfrm>
            <a:off x="8106707" y="3508074"/>
            <a:ext cx="1037098" cy="1476031"/>
            <a:chOff x="5825057" y="3508074"/>
            <a:chExt cx="1037098" cy="1476031"/>
          </a:xfrm>
        </p:grpSpPr>
        <p:sp>
          <p:nvSpPr>
            <p:cNvPr id="1477" name="Google Shape;1477;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80" name="Google Shape;1480;p9"/>
          <p:cNvGrpSpPr/>
          <p:nvPr/>
        </p:nvGrpSpPr>
        <p:grpSpPr>
          <a:xfrm>
            <a:off x="3462913" y="4724358"/>
            <a:ext cx="2218152" cy="422263"/>
            <a:chOff x="2330363" y="4724358"/>
            <a:chExt cx="2218152" cy="422263"/>
          </a:xfrm>
        </p:grpSpPr>
        <p:sp>
          <p:nvSpPr>
            <p:cNvPr id="1481" name="Google Shape;1481;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3" name="Google Shape;1533;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4" name="Google Shape;1534;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40" name="Google Shape;1540;p9"/>
          <p:cNvGrpSpPr/>
          <p:nvPr/>
        </p:nvGrpSpPr>
        <p:grpSpPr>
          <a:xfrm>
            <a:off x="669098" y="3632076"/>
            <a:ext cx="366930" cy="1514545"/>
            <a:chOff x="135698" y="3632076"/>
            <a:chExt cx="366930" cy="1514545"/>
          </a:xfrm>
        </p:grpSpPr>
        <p:sp>
          <p:nvSpPr>
            <p:cNvPr id="1541" name="Google Shape;1541;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9" name="Google Shape;1549;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0" name="Google Shape;1550;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1" name="Google Shape;1551;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2" name="Google Shape;1552;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3" name="Google Shape;1553;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4" name="Google Shape;1554;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6" name="Google Shape;1556;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7" name="Google Shape;1557;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
        <p:nvSpPr>
          <p:cNvPr id="1558" name="Google Shape;1558;p9"/>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9"/>
        <p:cNvGrpSpPr/>
        <p:nvPr/>
      </p:nvGrpSpPr>
      <p:grpSpPr>
        <a:xfrm>
          <a:off x="0" y="0"/>
          <a:ext cx="0" cy="0"/>
          <a:chOff x="0" y="0"/>
          <a:chExt cx="0" cy="0"/>
        </a:xfrm>
      </p:grpSpPr>
      <p:sp>
        <p:nvSpPr>
          <p:cNvPr id="1560" name="Google Shape;1560;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61" name="Google Shape;1561;p10"/>
          <p:cNvGrpSpPr/>
          <p:nvPr/>
        </p:nvGrpSpPr>
        <p:grpSpPr>
          <a:xfrm>
            <a:off x="3" y="1362853"/>
            <a:ext cx="830992" cy="1847937"/>
            <a:chOff x="3" y="1439053"/>
            <a:chExt cx="830992" cy="1847937"/>
          </a:xfrm>
        </p:grpSpPr>
        <p:sp>
          <p:nvSpPr>
            <p:cNvPr id="1562" name="Google Shape;1562;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65" name="Google Shape;1565;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66" name="Google Shape;1566;p10"/>
          <p:cNvGrpSpPr/>
          <p:nvPr/>
        </p:nvGrpSpPr>
        <p:grpSpPr>
          <a:xfrm>
            <a:off x="1390437" y="-6"/>
            <a:ext cx="1603317" cy="405444"/>
            <a:chOff x="448987" y="-6"/>
            <a:chExt cx="1603317" cy="405444"/>
          </a:xfrm>
        </p:grpSpPr>
        <p:sp>
          <p:nvSpPr>
            <p:cNvPr id="1567" name="Google Shape;1567;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8" name="Google Shape;1568;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9" name="Google Shape;1569;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76" name="Google Shape;1576;p10"/>
          <p:cNvGrpSpPr/>
          <p:nvPr/>
        </p:nvGrpSpPr>
        <p:grpSpPr>
          <a:xfrm>
            <a:off x="7935832" y="1674515"/>
            <a:ext cx="1207974" cy="1445876"/>
            <a:chOff x="5654182" y="1903115"/>
            <a:chExt cx="1207974" cy="1445876"/>
          </a:xfrm>
        </p:grpSpPr>
        <p:sp>
          <p:nvSpPr>
            <p:cNvPr id="1577" name="Google Shape;1577;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3" name="Google Shape;1583;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4" name="Google Shape;1584;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7" name="Google Shape;1587;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8" name="Google Shape;1588;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1" name="Google Shape;1591;p10"/>
          <p:cNvGrpSpPr/>
          <p:nvPr/>
        </p:nvGrpSpPr>
        <p:grpSpPr>
          <a:xfrm>
            <a:off x="8106707" y="3508074"/>
            <a:ext cx="1037098" cy="1476031"/>
            <a:chOff x="5825057" y="3508074"/>
            <a:chExt cx="1037098" cy="1476031"/>
          </a:xfrm>
        </p:grpSpPr>
        <p:sp>
          <p:nvSpPr>
            <p:cNvPr id="1592" name="Google Shape;1592;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5" name="Google Shape;1595;p10"/>
          <p:cNvGrpSpPr/>
          <p:nvPr/>
        </p:nvGrpSpPr>
        <p:grpSpPr>
          <a:xfrm>
            <a:off x="3462913" y="4724358"/>
            <a:ext cx="2218152" cy="422263"/>
            <a:chOff x="2330363" y="4724358"/>
            <a:chExt cx="2218152" cy="422263"/>
          </a:xfrm>
        </p:grpSpPr>
        <p:sp>
          <p:nvSpPr>
            <p:cNvPr id="1596" name="Google Shape;1596;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7" name="Google Shape;1647;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8" name="Google Shape;1648;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55" name="Google Shape;1655;p10"/>
          <p:cNvGrpSpPr/>
          <p:nvPr/>
        </p:nvGrpSpPr>
        <p:grpSpPr>
          <a:xfrm>
            <a:off x="669098" y="3632076"/>
            <a:ext cx="366930" cy="1514545"/>
            <a:chOff x="135698" y="3632076"/>
            <a:chExt cx="366930" cy="1514545"/>
          </a:xfrm>
        </p:grpSpPr>
        <p:sp>
          <p:nvSpPr>
            <p:cNvPr id="1656" name="Google Shape;1656;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3" name="Google Shape;1663;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4" name="Google Shape;1664;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5" name="Google Shape;1665;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8" name="Google Shape;1668;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9" name="Google Shape;1669;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0" name="Google Shape;1670;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1" name="Google Shape;1671;p10"/>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898"/>
        <p:cNvGrpSpPr/>
        <p:nvPr/>
      </p:nvGrpSpPr>
      <p:grpSpPr>
        <a:xfrm>
          <a:off x="0" y="0"/>
          <a:ext cx="0" cy="0"/>
          <a:chOff x="0" y="0"/>
          <a:chExt cx="0" cy="0"/>
        </a:xfrm>
      </p:grpSpPr>
      <p:sp>
        <p:nvSpPr>
          <p:cNvPr id="1899" name="Google Shape;1899;p13"/>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1900" name="Google Shape;1900;p13"/>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1901" name="Google Shape;1901;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ss-tricks.com/" TargetMode="External"/><Relationship Id="rId7" Type="http://schemas.openxmlformats.org/officeDocument/2006/relationships/hyperlink" Target="https://tympanus.net/codr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smashingmagazine.com" TargetMode="External"/><Relationship Id="rId5" Type="http://schemas.openxmlformats.org/officeDocument/2006/relationships/hyperlink" Target="https://css-tricks.com/snippets/css/a-guide-to-flexbox/" TargetMode="External"/><Relationship Id="rId4" Type="http://schemas.openxmlformats.org/officeDocument/2006/relationships/hyperlink" Target="https://css-tricks.com/the-shapes-of-cs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sgradient.i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snook.ca/technical/colour_contrast/colour.html" TargetMode="External"/><Relationship Id="rId4" Type="http://schemas.openxmlformats.org/officeDocument/2006/relationships/hyperlink" Target="http://apps.eky.hk/css-triangle-genera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jsfiddle.net/" TargetMode="External"/><Relationship Id="rId5" Type="http://schemas.openxmlformats.org/officeDocument/2006/relationships/hyperlink" Target="https://jsbin.com/" TargetMode="External"/><Relationship Id="rId4" Type="http://schemas.openxmlformats.org/officeDocument/2006/relationships/hyperlink" Target="https://glitch.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astone/portfolio.git"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4"/>
          <p:cNvSpPr txBox="1">
            <a:spLocks noGrp="1"/>
          </p:cNvSpPr>
          <p:nvPr>
            <p:ph type="ctrTitle" idx="4294967295"/>
          </p:nvPr>
        </p:nvSpPr>
        <p:spPr>
          <a:xfrm>
            <a:off x="1374150" y="2672765"/>
            <a:ext cx="6395700" cy="204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Welcome to </a:t>
            </a:r>
            <a:br>
              <a:rPr lang="en" sz="6200">
                <a:solidFill>
                  <a:srgbClr val="FFFFFF"/>
                </a:solidFill>
              </a:rPr>
            </a:br>
            <a:r>
              <a:rPr lang="en" sz="6200">
                <a:solidFill>
                  <a:srgbClr val="FFFFFF"/>
                </a:solidFill>
              </a:rPr>
              <a:t>Front End Foxes!</a:t>
            </a:r>
            <a:endParaRPr sz="5600">
              <a:solidFill>
                <a:srgbClr val="FFFFFF"/>
              </a:solidFill>
            </a:endParaRPr>
          </a:p>
        </p:txBody>
      </p:sp>
      <p:sp>
        <p:nvSpPr>
          <p:cNvPr id="1982" name="Google Shape;198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1983" name="Google Shape;1983;p24"/>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Programming Languages</a:t>
            </a:r>
            <a:endParaRPr sz="3300"/>
          </a:p>
        </p:txBody>
      </p:sp>
      <p:sp>
        <p:nvSpPr>
          <p:cNvPr id="2051" name="Google Shape;2051;p3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052" name="Google Shape;2052;p33"/>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53" name="Google Shape;2053;p33"/>
          <p:cNvSpPr txBox="1"/>
          <p:nvPr/>
        </p:nvSpPr>
        <p:spPr>
          <a:xfrm>
            <a:off x="4748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3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Editors</a:t>
            </a:r>
            <a:endParaRPr/>
          </a:p>
        </p:txBody>
      </p:sp>
      <p:sp>
        <p:nvSpPr>
          <p:cNvPr id="2059" name="Google Shape;2059;p3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write the code</a:t>
            </a:r>
            <a:endParaRPr/>
          </a:p>
        </p:txBody>
      </p:sp>
      <p:sp>
        <p:nvSpPr>
          <p:cNvPr id="2060" name="Google Shape;2060;p3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3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Syntax Highlighting</a:t>
            </a:r>
            <a:endParaRPr sz="3300"/>
          </a:p>
        </p:txBody>
      </p:sp>
      <p:sp>
        <p:nvSpPr>
          <p:cNvPr id="2066" name="Google Shape;2066;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067" name="Google Shape;2067;p35"/>
          <p:cNvSpPr txBox="1"/>
          <p:nvPr/>
        </p:nvSpPr>
        <p:spPr>
          <a:xfrm>
            <a:off x="1319225"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68" name="Google Shape;2068;p35"/>
          <p:cNvSpPr txBox="1"/>
          <p:nvPr/>
        </p:nvSpPr>
        <p:spPr>
          <a:xfrm>
            <a:off x="4421350"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number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10</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0</a:t>
            </a: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6AA84F"/>
                </a:solidFill>
                <a:latin typeface="Consolas"/>
                <a:ea typeface="Consolas"/>
                <a:cs typeface="Consolas"/>
                <a:sym typeface="Consolas"/>
              </a:rPr>
              <a:t>for</a:t>
            </a:r>
            <a:r>
              <a:rPr lang="en" sz="1000">
                <a:solidFill>
                  <a:srgbClr val="24292E"/>
                </a:solidFill>
                <a:latin typeface="Consolas"/>
                <a:ea typeface="Consolas"/>
                <a:cs typeface="Consolas"/>
                <a:sym typeface="Consolas"/>
              </a:rPr>
              <a:t> (</a:t>
            </a: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&lt;=</a:t>
            </a:r>
            <a:r>
              <a:rPr lang="en" sz="1000">
                <a:solidFill>
                  <a:srgbClr val="24292E"/>
                </a:solidFill>
                <a:latin typeface="Consolas"/>
                <a:ea typeface="Consolas"/>
                <a:cs typeface="Consolas"/>
                <a:sym typeface="Consolas"/>
              </a:rPr>
              <a:t> number; i</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a:t>
            </a:r>
            <a:r>
              <a:rPr lang="en" sz="1000">
                <a:solidFill>
                  <a:srgbClr val="BF9000"/>
                </a:solidFill>
                <a:latin typeface="Consolas"/>
                <a:ea typeface="Consolas"/>
                <a:cs typeface="Consolas"/>
                <a:sym typeface="Consolas"/>
              </a:rPr>
              <a:t>log</a:t>
            </a:r>
            <a:r>
              <a:rPr lang="en" sz="1000">
                <a:solidFill>
                  <a:srgbClr val="24292E"/>
                </a:solidFill>
                <a:latin typeface="Consolas"/>
                <a:ea typeface="Consolas"/>
                <a:cs typeface="Consolas"/>
                <a:sym typeface="Consolas"/>
              </a:rPr>
              <a:t>(n1);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3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
              <a:t>Spellcheck</a:t>
            </a:r>
            <a:endParaRPr/>
          </a:p>
          <a:p>
            <a:pPr marL="457200" lvl="0" indent="-381000" algn="l" rtl="0">
              <a:lnSpc>
                <a:spcPct val="150000"/>
              </a:lnSpc>
              <a:spcBef>
                <a:spcPts val="0"/>
              </a:spcBef>
              <a:spcAft>
                <a:spcPts val="0"/>
              </a:spcAft>
              <a:buSzPts val="2400"/>
              <a:buChar char="❏"/>
            </a:pPr>
            <a:r>
              <a:rPr lang="en"/>
              <a:t>Linting</a:t>
            </a:r>
            <a:endParaRPr/>
          </a:p>
          <a:p>
            <a:pPr marL="457200" lvl="0" indent="-381000" algn="l" rtl="0">
              <a:lnSpc>
                <a:spcPct val="150000"/>
              </a:lnSpc>
              <a:spcBef>
                <a:spcPts val="0"/>
              </a:spcBef>
              <a:spcAft>
                <a:spcPts val="0"/>
              </a:spcAft>
              <a:buSzPts val="2400"/>
              <a:buChar char="❏"/>
            </a:pPr>
            <a:r>
              <a:rPr lang="en"/>
              <a:t>Remote sharing tools</a:t>
            </a:r>
            <a:endParaRPr/>
          </a:p>
          <a:p>
            <a:pPr marL="457200" lvl="0" indent="-381000" algn="l" rtl="0">
              <a:lnSpc>
                <a:spcPct val="150000"/>
              </a:lnSpc>
              <a:spcBef>
                <a:spcPts val="0"/>
              </a:spcBef>
              <a:spcAft>
                <a:spcPts val="0"/>
              </a:spcAft>
              <a:buSzPts val="2400"/>
              <a:buChar char="❏"/>
            </a:pPr>
            <a:r>
              <a:rPr lang="en"/>
              <a:t>Shortcuts</a:t>
            </a:r>
            <a:endParaRPr/>
          </a:p>
          <a:p>
            <a:pPr marL="457200" lvl="0" indent="-381000" algn="l" rtl="0">
              <a:lnSpc>
                <a:spcPct val="150000"/>
              </a:lnSpc>
              <a:spcBef>
                <a:spcPts val="0"/>
              </a:spcBef>
              <a:spcAft>
                <a:spcPts val="0"/>
              </a:spcAft>
              <a:buSzPts val="2400"/>
              <a:buChar char="❏"/>
            </a:pPr>
            <a:r>
              <a:rPr lang="en"/>
              <a:t>Code snippets</a:t>
            </a:r>
            <a:endParaRPr/>
          </a:p>
          <a:p>
            <a:pPr marL="457200" lvl="0" indent="-381000" algn="l" rtl="0">
              <a:lnSpc>
                <a:spcPct val="150000"/>
              </a:lnSpc>
              <a:spcBef>
                <a:spcPts val="0"/>
              </a:spcBef>
              <a:spcAft>
                <a:spcPts val="0"/>
              </a:spcAft>
              <a:buSzPts val="2400"/>
              <a:buChar char="❏"/>
            </a:pPr>
            <a:r>
              <a:rPr lang="en"/>
              <a:t>Pets!</a:t>
            </a:r>
            <a:endParaRPr/>
          </a:p>
          <a:p>
            <a:pPr marL="0" lvl="0" indent="0" algn="l" rtl="0">
              <a:spcBef>
                <a:spcPts val="600"/>
              </a:spcBef>
              <a:spcAft>
                <a:spcPts val="0"/>
              </a:spcAft>
              <a:buNone/>
            </a:pPr>
            <a:endParaRPr/>
          </a:p>
        </p:txBody>
      </p:sp>
      <p:sp>
        <p:nvSpPr>
          <p:cNvPr id="2074" name="Google Shape;2074;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075" name="Google Shape;2075;p3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Extensions and Integrations </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3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
              <a:t>Double checks your naming</a:t>
            </a:r>
            <a:endParaRPr/>
          </a:p>
          <a:p>
            <a:pPr marL="457200" lvl="0" indent="-381000" algn="l" rtl="0">
              <a:lnSpc>
                <a:spcPct val="115000"/>
              </a:lnSpc>
              <a:spcBef>
                <a:spcPts val="1000"/>
              </a:spcBef>
              <a:spcAft>
                <a:spcPts val="0"/>
              </a:spcAft>
              <a:buSzPts val="2400"/>
              <a:buChar char="❏"/>
            </a:pPr>
            <a:r>
              <a:rPr lang="en"/>
              <a:t>Will automatically link files</a:t>
            </a:r>
            <a:endParaRPr/>
          </a:p>
          <a:p>
            <a:pPr marL="457200" lvl="0" indent="-381000" algn="l" rtl="0">
              <a:lnSpc>
                <a:spcPct val="115000"/>
              </a:lnSpc>
              <a:spcBef>
                <a:spcPts val="1000"/>
              </a:spcBef>
              <a:spcAft>
                <a:spcPts val="1000"/>
              </a:spcAft>
              <a:buSzPts val="2400"/>
              <a:buChar char="❏"/>
            </a:pPr>
            <a:r>
              <a:rPr lang="en"/>
              <a:t>Will let you step through the code line by line and tell you the output so that you can find mistakes easier</a:t>
            </a:r>
            <a:endParaRPr/>
          </a:p>
        </p:txBody>
      </p:sp>
      <p:sp>
        <p:nvSpPr>
          <p:cNvPr id="2081" name="Google Shape;208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082" name="Google Shape;2082;p3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Debugging</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Editors</a:t>
            </a:r>
            <a:endParaRPr/>
          </a:p>
        </p:txBody>
      </p:sp>
      <p:sp>
        <p:nvSpPr>
          <p:cNvPr id="2088" name="Google Shape;2088;p38"/>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VSCode</a:t>
            </a:r>
            <a:endParaRPr b="1"/>
          </a:p>
          <a:p>
            <a:pPr marL="0" lvl="0" indent="0" algn="l" rtl="0">
              <a:spcBef>
                <a:spcPts val="600"/>
              </a:spcBef>
              <a:spcAft>
                <a:spcPts val="0"/>
              </a:spcAft>
              <a:buNone/>
            </a:pPr>
            <a:endParaRPr/>
          </a:p>
        </p:txBody>
      </p:sp>
      <p:sp>
        <p:nvSpPr>
          <p:cNvPr id="2089" name="Google Shape;2089;p38"/>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Atom</a:t>
            </a:r>
            <a:endParaRPr b="1"/>
          </a:p>
          <a:p>
            <a:pPr marL="0" lvl="0" indent="0" algn="l" rtl="0">
              <a:spcBef>
                <a:spcPts val="600"/>
              </a:spcBef>
              <a:spcAft>
                <a:spcPts val="0"/>
              </a:spcAft>
              <a:buNone/>
            </a:pPr>
            <a:endParaRPr/>
          </a:p>
        </p:txBody>
      </p:sp>
      <p:sp>
        <p:nvSpPr>
          <p:cNvPr id="2090" name="Google Shape;2090;p38"/>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Sublime Text</a:t>
            </a:r>
            <a:endParaRPr b="1"/>
          </a:p>
          <a:p>
            <a:pPr marL="0" lvl="0" indent="0" algn="l" rtl="0">
              <a:spcBef>
                <a:spcPts val="600"/>
              </a:spcBef>
              <a:spcAft>
                <a:spcPts val="0"/>
              </a:spcAft>
              <a:buNone/>
            </a:pPr>
            <a:endParaRPr/>
          </a:p>
        </p:txBody>
      </p:sp>
      <p:sp>
        <p:nvSpPr>
          <p:cNvPr id="2091" name="Google Shape;2091;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092" name="Google Shape;2092;p38"/>
          <p:cNvPicPr preferRelativeResize="0"/>
          <p:nvPr/>
        </p:nvPicPr>
        <p:blipFill>
          <a:blip r:embed="rId3">
            <a:alphaModFix/>
          </a:blip>
          <a:stretch>
            <a:fillRect/>
          </a:stretch>
        </p:blipFill>
        <p:spPr>
          <a:xfrm>
            <a:off x="1186200" y="2091350"/>
            <a:ext cx="1801650" cy="1801650"/>
          </a:xfrm>
          <a:prstGeom prst="rect">
            <a:avLst/>
          </a:prstGeom>
          <a:noFill/>
          <a:ln>
            <a:noFill/>
          </a:ln>
        </p:spPr>
      </p:pic>
      <p:pic>
        <p:nvPicPr>
          <p:cNvPr id="2093" name="Google Shape;2093;p38"/>
          <p:cNvPicPr preferRelativeResize="0"/>
          <p:nvPr/>
        </p:nvPicPr>
        <p:blipFill rotWithShape="1">
          <a:blip r:embed="rId4">
            <a:alphaModFix/>
          </a:blip>
          <a:srcRect l="5519" t="5519" r="4883" b="4883"/>
          <a:stretch/>
        </p:blipFill>
        <p:spPr>
          <a:xfrm>
            <a:off x="3623100" y="2043275"/>
            <a:ext cx="1897800" cy="1897800"/>
          </a:xfrm>
          <a:prstGeom prst="ellipse">
            <a:avLst/>
          </a:prstGeom>
          <a:noFill/>
          <a:ln>
            <a:noFill/>
          </a:ln>
        </p:spPr>
      </p:pic>
      <p:pic>
        <p:nvPicPr>
          <p:cNvPr id="2094" name="Google Shape;2094;p38"/>
          <p:cNvPicPr preferRelativeResize="0"/>
          <p:nvPr/>
        </p:nvPicPr>
        <p:blipFill>
          <a:blip r:embed="rId5">
            <a:alphaModFix/>
          </a:blip>
          <a:stretch>
            <a:fillRect/>
          </a:stretch>
        </p:blipFill>
        <p:spPr>
          <a:xfrm>
            <a:off x="6116175" y="2127800"/>
            <a:ext cx="1729425" cy="1728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Browsers</a:t>
            </a:r>
            <a:endParaRPr/>
          </a:p>
        </p:txBody>
      </p:sp>
      <p:sp>
        <p:nvSpPr>
          <p:cNvPr id="2100" name="Google Shape;2100;p39"/>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see your code rendered</a:t>
            </a:r>
            <a:endParaRPr/>
          </a:p>
        </p:txBody>
      </p:sp>
      <p:sp>
        <p:nvSpPr>
          <p:cNvPr id="2101" name="Google Shape;2101;p3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4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Desktop Browsers</a:t>
            </a:r>
            <a:endParaRPr/>
          </a:p>
        </p:txBody>
      </p:sp>
      <p:sp>
        <p:nvSpPr>
          <p:cNvPr id="2107" name="Google Shape;2107;p40"/>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Edge</a:t>
            </a:r>
            <a:endParaRPr b="1"/>
          </a:p>
          <a:p>
            <a:pPr marL="0" lvl="0" indent="0" algn="l" rtl="0">
              <a:spcBef>
                <a:spcPts val="600"/>
              </a:spcBef>
              <a:spcAft>
                <a:spcPts val="0"/>
              </a:spcAft>
              <a:buNone/>
            </a:pPr>
            <a:endParaRPr/>
          </a:p>
        </p:txBody>
      </p:sp>
      <p:sp>
        <p:nvSpPr>
          <p:cNvPr id="2108" name="Google Shape;2108;p40"/>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09" name="Google Shape;2109;p40"/>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Firefox</a:t>
            </a:r>
            <a:endParaRPr/>
          </a:p>
        </p:txBody>
      </p:sp>
      <p:sp>
        <p:nvSpPr>
          <p:cNvPr id="2110" name="Google Shape;2110;p4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111" name="Google Shape;2111;p40"/>
          <p:cNvPicPr preferRelativeResize="0"/>
          <p:nvPr/>
        </p:nvPicPr>
        <p:blipFill>
          <a:blip r:embed="rId3">
            <a:alphaModFix/>
          </a:blip>
          <a:stretch>
            <a:fillRect/>
          </a:stretch>
        </p:blipFill>
        <p:spPr>
          <a:xfrm>
            <a:off x="1235975" y="2072500"/>
            <a:ext cx="1779150" cy="1779150"/>
          </a:xfrm>
          <a:prstGeom prst="rect">
            <a:avLst/>
          </a:prstGeom>
          <a:noFill/>
          <a:ln>
            <a:noFill/>
          </a:ln>
        </p:spPr>
      </p:pic>
      <p:pic>
        <p:nvPicPr>
          <p:cNvPr id="2112" name="Google Shape;2112;p40"/>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13" name="Google Shape;2113;p40"/>
          <p:cNvPicPr preferRelativeResize="0"/>
          <p:nvPr/>
        </p:nvPicPr>
        <p:blipFill>
          <a:blip r:embed="rId5">
            <a:alphaModFix/>
          </a:blip>
          <a:stretch>
            <a:fillRect/>
          </a:stretch>
        </p:blipFill>
        <p:spPr>
          <a:xfrm>
            <a:off x="5876475" y="1946350"/>
            <a:ext cx="2155359" cy="2031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Mobile Browsers</a:t>
            </a:r>
            <a:endParaRPr/>
          </a:p>
        </p:txBody>
      </p:sp>
      <p:sp>
        <p:nvSpPr>
          <p:cNvPr id="2119" name="Google Shape;2119;p4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Safari</a:t>
            </a:r>
            <a:endParaRPr b="1"/>
          </a:p>
          <a:p>
            <a:pPr marL="0" lvl="0" indent="0" algn="l" rtl="0">
              <a:spcBef>
                <a:spcPts val="600"/>
              </a:spcBef>
              <a:spcAft>
                <a:spcPts val="0"/>
              </a:spcAft>
              <a:buNone/>
            </a:pPr>
            <a:endParaRPr/>
          </a:p>
        </p:txBody>
      </p:sp>
      <p:sp>
        <p:nvSpPr>
          <p:cNvPr id="2120" name="Google Shape;2120;p4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21" name="Google Shape;2121;p4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Samsung Internet</a:t>
            </a:r>
            <a:endParaRPr/>
          </a:p>
        </p:txBody>
      </p:sp>
      <p:sp>
        <p:nvSpPr>
          <p:cNvPr id="2122" name="Google Shape;2122;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123" name="Google Shape;2123;p41"/>
          <p:cNvPicPr preferRelativeResize="0"/>
          <p:nvPr/>
        </p:nvPicPr>
        <p:blipFill rotWithShape="1">
          <a:blip r:embed="rId3">
            <a:alphaModFix/>
          </a:blip>
          <a:srcRect l="199" r="189"/>
          <a:stretch/>
        </p:blipFill>
        <p:spPr>
          <a:xfrm>
            <a:off x="1235975" y="2072500"/>
            <a:ext cx="1779149" cy="1779149"/>
          </a:xfrm>
          <a:prstGeom prst="rect">
            <a:avLst/>
          </a:prstGeom>
          <a:noFill/>
          <a:ln>
            <a:noFill/>
          </a:ln>
        </p:spPr>
      </p:pic>
      <p:pic>
        <p:nvPicPr>
          <p:cNvPr id="2124" name="Google Shape;2124;p41"/>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25" name="Google Shape;2125;p41"/>
          <p:cNvPicPr preferRelativeResize="0"/>
          <p:nvPr/>
        </p:nvPicPr>
        <p:blipFill rotWithShape="1">
          <a:blip r:embed="rId5">
            <a:alphaModFix/>
          </a:blip>
          <a:srcRect l="-4798" t="-3037" r="-4766" b="-7422"/>
          <a:stretch/>
        </p:blipFill>
        <p:spPr>
          <a:xfrm>
            <a:off x="5876475" y="1946350"/>
            <a:ext cx="2155350" cy="21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42"/>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Browser Dev Tools</a:t>
            </a:r>
            <a:endParaRPr/>
          </a:p>
        </p:txBody>
      </p:sp>
      <p:sp>
        <p:nvSpPr>
          <p:cNvPr id="2131" name="Google Shape;2131;p42"/>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Edit your code directly in the browser!</a:t>
            </a:r>
            <a:endParaRPr/>
          </a:p>
        </p:txBody>
      </p:sp>
      <p:sp>
        <p:nvSpPr>
          <p:cNvPr id="2132" name="Google Shape;2132;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5"/>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Mentors</a:t>
            </a:r>
            <a:endParaRPr sz="5600">
              <a:solidFill>
                <a:srgbClr val="FFFFFF"/>
              </a:solidFill>
            </a:endParaRPr>
          </a:p>
        </p:txBody>
      </p:sp>
      <p:sp>
        <p:nvSpPr>
          <p:cNvPr id="1989" name="Google Shape;1989;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990" name="Google Shape;1990;p25"/>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4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Command Line Tools</a:t>
            </a:r>
            <a:endParaRPr/>
          </a:p>
        </p:txBody>
      </p:sp>
      <p:sp>
        <p:nvSpPr>
          <p:cNvPr id="2138" name="Google Shape;2138;p4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text interface to type in “commands”.</a:t>
            </a:r>
            <a:br>
              <a:rPr lang="en"/>
            </a:br>
            <a:r>
              <a:rPr lang="en"/>
              <a:t>Can make some tasks quicker to execute</a:t>
            </a:r>
            <a:endParaRPr/>
          </a:p>
        </p:txBody>
      </p:sp>
      <p:sp>
        <p:nvSpPr>
          <p:cNvPr id="2139" name="Google Shape;2139;p4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4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Documentation/Resources</a:t>
            </a:r>
            <a:endParaRPr/>
          </a:p>
        </p:txBody>
      </p:sp>
      <p:sp>
        <p:nvSpPr>
          <p:cNvPr id="2145" name="Google Shape;2145;p4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to go to read about tools/languages</a:t>
            </a:r>
            <a:endParaRPr/>
          </a:p>
        </p:txBody>
      </p:sp>
      <p:sp>
        <p:nvSpPr>
          <p:cNvPr id="2146" name="Google Shape;2146;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MDN - www.developer.mozilla.org</a:t>
            </a:r>
            <a:endParaRPr sz="2000"/>
          </a:p>
          <a:p>
            <a:pPr marL="457200" lvl="0" indent="-355600" algn="l" rtl="0">
              <a:lnSpc>
                <a:spcPct val="150000"/>
              </a:lnSpc>
              <a:spcBef>
                <a:spcPts val="0"/>
              </a:spcBef>
              <a:spcAft>
                <a:spcPts val="0"/>
              </a:spcAft>
              <a:buSzPts val="2000"/>
              <a:buChar char="❏"/>
            </a:pPr>
            <a:r>
              <a:rPr lang="en" sz="2000"/>
              <a:t>StackOverflow- www.stackoverflow.com</a:t>
            </a:r>
            <a:endParaRPr sz="2000"/>
          </a:p>
          <a:p>
            <a:pPr marL="457200" lvl="0" indent="-355600" algn="l" rtl="0">
              <a:lnSpc>
                <a:spcPct val="150000"/>
              </a:lnSpc>
              <a:spcBef>
                <a:spcPts val="0"/>
              </a:spcBef>
              <a:spcAft>
                <a:spcPts val="0"/>
              </a:spcAft>
              <a:buSzPts val="2000"/>
              <a:buChar char="❏"/>
            </a:pPr>
            <a:r>
              <a:rPr lang="en" sz="2000"/>
              <a:t>Online Schools</a:t>
            </a:r>
            <a:endParaRPr sz="2000"/>
          </a:p>
          <a:p>
            <a:pPr marL="914400" lvl="1" indent="-355600" algn="l" rtl="0">
              <a:lnSpc>
                <a:spcPct val="150000"/>
              </a:lnSpc>
              <a:spcBef>
                <a:spcPts val="0"/>
              </a:spcBef>
              <a:spcAft>
                <a:spcPts val="0"/>
              </a:spcAft>
              <a:buSzPts val="2000"/>
              <a:buChar char="❏"/>
            </a:pPr>
            <a:r>
              <a:rPr lang="en" sz="2000"/>
              <a:t>Frontend Masters</a:t>
            </a:r>
            <a:endParaRPr sz="2000"/>
          </a:p>
          <a:p>
            <a:pPr marL="914400" lvl="1" indent="-355600" algn="l" rtl="0">
              <a:lnSpc>
                <a:spcPct val="150000"/>
              </a:lnSpc>
              <a:spcBef>
                <a:spcPts val="0"/>
              </a:spcBef>
              <a:spcAft>
                <a:spcPts val="0"/>
              </a:spcAft>
              <a:buSzPts val="2000"/>
              <a:buChar char="❏"/>
            </a:pPr>
            <a:r>
              <a:rPr lang="en" sz="2000"/>
              <a:t>Code Academy</a:t>
            </a:r>
            <a:endParaRPr sz="2000"/>
          </a:p>
          <a:p>
            <a:pPr marL="914400" lvl="1" indent="-355600" algn="l" rtl="0">
              <a:lnSpc>
                <a:spcPct val="150000"/>
              </a:lnSpc>
              <a:spcBef>
                <a:spcPts val="0"/>
              </a:spcBef>
              <a:spcAft>
                <a:spcPts val="0"/>
              </a:spcAft>
              <a:buSzPts val="2000"/>
              <a:buChar char="❏"/>
            </a:pPr>
            <a:r>
              <a:rPr lang="en" sz="2000"/>
              <a:t>Treehouse</a:t>
            </a:r>
            <a:endParaRPr sz="2000"/>
          </a:p>
          <a:p>
            <a:pPr marL="914400" lvl="1" indent="-355600" algn="l" rtl="0">
              <a:lnSpc>
                <a:spcPct val="150000"/>
              </a:lnSpc>
              <a:spcBef>
                <a:spcPts val="0"/>
              </a:spcBef>
              <a:spcAft>
                <a:spcPts val="0"/>
              </a:spcAft>
              <a:buSzPts val="2000"/>
              <a:buChar char="❏"/>
            </a:pPr>
            <a:r>
              <a:rPr lang="en" sz="2000"/>
              <a:t>Udemy</a:t>
            </a:r>
            <a:endParaRPr sz="2000"/>
          </a:p>
        </p:txBody>
      </p:sp>
      <p:sp>
        <p:nvSpPr>
          <p:cNvPr id="2152" name="Google Shape;2152;p4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153" name="Google Shape;2153;p4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Learning Resources</a:t>
            </a:r>
            <a:endParaRPr sz="3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4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Tricks - </a:t>
            </a:r>
            <a:r>
              <a:rPr lang="en" sz="1800" u="sng">
                <a:solidFill>
                  <a:schemeClr val="hlink"/>
                </a:solidFill>
                <a:hlinkClick r:id="rId3"/>
              </a:rPr>
              <a:t>https://css-tricks.com/</a:t>
            </a:r>
            <a:endParaRPr sz="1800"/>
          </a:p>
          <a:p>
            <a:pPr marL="914400" lvl="1" indent="-317500" algn="l" rtl="0">
              <a:lnSpc>
                <a:spcPct val="150000"/>
              </a:lnSpc>
              <a:spcBef>
                <a:spcPts val="1000"/>
              </a:spcBef>
              <a:spcAft>
                <a:spcPts val="0"/>
              </a:spcAft>
              <a:buSzPts val="1400"/>
              <a:buChar char="❏"/>
            </a:pPr>
            <a:r>
              <a:rPr lang="en" sz="1400"/>
              <a:t>Especially their article on the shapes of css </a:t>
            </a:r>
            <a:r>
              <a:rPr lang="en" sz="1400" u="sng">
                <a:solidFill>
                  <a:schemeClr val="hlink"/>
                </a:solidFill>
                <a:hlinkClick r:id="rId4"/>
              </a:rPr>
              <a:t>https://css-tricks.com/the-shapes-of-css/</a:t>
            </a:r>
            <a:endParaRPr sz="1400"/>
          </a:p>
          <a:p>
            <a:pPr marL="914400" lvl="1" indent="-317500" algn="l" rtl="0">
              <a:lnSpc>
                <a:spcPct val="150000"/>
              </a:lnSpc>
              <a:spcBef>
                <a:spcPts val="1000"/>
              </a:spcBef>
              <a:spcAft>
                <a:spcPts val="0"/>
              </a:spcAft>
              <a:buSzPts val="1400"/>
              <a:buChar char="❏"/>
            </a:pPr>
            <a:r>
              <a:rPr lang="en" sz="1400"/>
              <a:t>And this one on flexbox </a:t>
            </a:r>
            <a:r>
              <a:rPr lang="en" sz="1400" u="sng">
                <a:solidFill>
                  <a:schemeClr val="hlink"/>
                </a:solidFill>
                <a:hlinkClick r:id="rId5"/>
              </a:rPr>
              <a:t>https://css-tricks.com/snippets/css/a-guide-to-flexbox/</a:t>
            </a:r>
            <a:endParaRPr sz="1800"/>
          </a:p>
          <a:p>
            <a:pPr marL="457200" lvl="0" indent="-342900" algn="l" rtl="0">
              <a:lnSpc>
                <a:spcPct val="150000"/>
              </a:lnSpc>
              <a:spcBef>
                <a:spcPts val="1000"/>
              </a:spcBef>
              <a:spcAft>
                <a:spcPts val="0"/>
              </a:spcAft>
              <a:buSzPts val="1800"/>
              <a:buChar char="❏"/>
            </a:pPr>
            <a:r>
              <a:rPr lang="en" sz="1800"/>
              <a:t>Smashing Magazine- </a:t>
            </a:r>
            <a:r>
              <a:rPr lang="en" sz="1800" u="sng">
                <a:solidFill>
                  <a:schemeClr val="hlink"/>
                </a:solidFill>
                <a:hlinkClick r:id="rId6"/>
              </a:rPr>
              <a:t>www.smashingmagazine.com</a:t>
            </a:r>
            <a:endParaRPr sz="1800"/>
          </a:p>
          <a:p>
            <a:pPr marL="457200" lvl="0" indent="-342900" algn="l" rtl="0">
              <a:lnSpc>
                <a:spcPct val="150000"/>
              </a:lnSpc>
              <a:spcBef>
                <a:spcPts val="1000"/>
              </a:spcBef>
              <a:spcAft>
                <a:spcPts val="0"/>
              </a:spcAft>
              <a:buSzPts val="1800"/>
              <a:buChar char="❏"/>
            </a:pPr>
            <a:r>
              <a:rPr lang="en" sz="1800"/>
              <a:t>Codrops - </a:t>
            </a:r>
            <a:r>
              <a:rPr lang="en" sz="1800" u="sng">
                <a:solidFill>
                  <a:schemeClr val="hlink"/>
                </a:solidFill>
                <a:hlinkClick r:id="rId7"/>
              </a:rPr>
              <a:t>https://tympanus.net/codrops/</a:t>
            </a:r>
            <a:endParaRPr sz="1800"/>
          </a:p>
          <a:p>
            <a:pPr marL="45720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59" name="Google Shape;2159;p4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160" name="Google Shape;2160;p4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8">
                                            <p:txEl>
                                              <p:pRg st="0" end="0"/>
                                            </p:txEl>
                                          </p:spTgt>
                                        </p:tgtEl>
                                        <p:attrNameLst>
                                          <p:attrName>style.visibility</p:attrName>
                                        </p:attrNameLst>
                                      </p:cBhvr>
                                      <p:to>
                                        <p:strVal val="visible"/>
                                      </p:to>
                                    </p:set>
                                    <p:animEffect transition="in" filter="fade">
                                      <p:cBhvr>
                                        <p:cTn id="7" dur="1000"/>
                                        <p:tgtEl>
                                          <p:spTgt spid="2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8">
                                            <p:txEl>
                                              <p:pRg st="1" end="1"/>
                                            </p:txEl>
                                          </p:spTgt>
                                        </p:tgtEl>
                                        <p:attrNameLst>
                                          <p:attrName>style.visibility</p:attrName>
                                        </p:attrNameLst>
                                      </p:cBhvr>
                                      <p:to>
                                        <p:strVal val="visible"/>
                                      </p:to>
                                    </p:set>
                                    <p:animEffect transition="in" filter="fade">
                                      <p:cBhvr>
                                        <p:cTn id="12" dur="1000"/>
                                        <p:tgtEl>
                                          <p:spTgt spid="2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8">
                                            <p:txEl>
                                              <p:pRg st="2" end="2"/>
                                            </p:txEl>
                                          </p:spTgt>
                                        </p:tgtEl>
                                        <p:attrNameLst>
                                          <p:attrName>style.visibility</p:attrName>
                                        </p:attrNameLst>
                                      </p:cBhvr>
                                      <p:to>
                                        <p:strVal val="visible"/>
                                      </p:to>
                                    </p:set>
                                    <p:animEffect transition="in" filter="fade">
                                      <p:cBhvr>
                                        <p:cTn id="17" dur="1000"/>
                                        <p:tgtEl>
                                          <p:spTgt spid="21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8">
                                            <p:txEl>
                                              <p:pRg st="3" end="3"/>
                                            </p:txEl>
                                          </p:spTgt>
                                        </p:tgtEl>
                                        <p:attrNameLst>
                                          <p:attrName>style.visibility</p:attrName>
                                        </p:attrNameLst>
                                      </p:cBhvr>
                                      <p:to>
                                        <p:strVal val="visible"/>
                                      </p:to>
                                    </p:set>
                                    <p:animEffect transition="in" filter="fade">
                                      <p:cBhvr>
                                        <p:cTn id="22" dur="1000"/>
                                        <p:tgtEl>
                                          <p:spTgt spid="21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8">
                                            <p:txEl>
                                              <p:pRg st="4" end="4"/>
                                            </p:txEl>
                                          </p:spTgt>
                                        </p:tgtEl>
                                        <p:attrNameLst>
                                          <p:attrName>style.visibility</p:attrName>
                                        </p:attrNameLst>
                                      </p:cBhvr>
                                      <p:to>
                                        <p:strVal val="visible"/>
                                      </p:to>
                                    </p:set>
                                    <p:animEffect transition="in" filter="fade">
                                      <p:cBhvr>
                                        <p:cTn id="27" dur="1000"/>
                                        <p:tgtEl>
                                          <p:spTgt spid="21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8">
                                            <p:txEl>
                                              <p:pRg st="5" end="5"/>
                                            </p:txEl>
                                          </p:spTgt>
                                        </p:tgtEl>
                                        <p:attrNameLst>
                                          <p:attrName>style.visibility</p:attrName>
                                        </p:attrNameLst>
                                      </p:cBhvr>
                                      <p:to>
                                        <p:strVal val="visible"/>
                                      </p:to>
                                    </p:set>
                                    <p:animEffect transition="in" filter="fade">
                                      <p:cBhvr>
                                        <p:cTn id="32" dur="1000"/>
                                        <p:tgtEl>
                                          <p:spTgt spid="21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8">
                                            <p:txEl>
                                              <p:pRg st="6" end="6"/>
                                            </p:txEl>
                                          </p:spTgt>
                                        </p:tgtEl>
                                        <p:attrNameLst>
                                          <p:attrName>style.visibility</p:attrName>
                                        </p:attrNameLst>
                                      </p:cBhvr>
                                      <p:to>
                                        <p:strVal val="visible"/>
                                      </p:to>
                                    </p:set>
                                    <p:animEffect transition="in" filter="fade">
                                      <p:cBhvr>
                                        <p:cTn id="37" dur="1000"/>
                                        <p:tgtEl>
                                          <p:spTgt spid="21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Gradient generator - </a:t>
            </a:r>
            <a:r>
              <a:rPr lang="en" sz="1800" u="sng">
                <a:solidFill>
                  <a:schemeClr val="hlink"/>
                </a:solidFill>
                <a:hlinkClick r:id="rId3"/>
              </a:rPr>
              <a:t>https://cssgradient.io/</a:t>
            </a:r>
            <a:endParaRPr sz="1800"/>
          </a:p>
          <a:p>
            <a:pPr marL="457200" lvl="0" indent="-342900" algn="l" rtl="0">
              <a:lnSpc>
                <a:spcPct val="150000"/>
              </a:lnSpc>
              <a:spcBef>
                <a:spcPts val="1000"/>
              </a:spcBef>
              <a:spcAft>
                <a:spcPts val="0"/>
              </a:spcAft>
              <a:buSzPts val="1800"/>
              <a:buChar char="❏"/>
            </a:pPr>
            <a:r>
              <a:rPr lang="en" sz="1800"/>
              <a:t>CSS Triangle generator - </a:t>
            </a:r>
            <a:r>
              <a:rPr lang="en" sz="1400" u="sng">
                <a:solidFill>
                  <a:schemeClr val="hlink"/>
                </a:solidFill>
                <a:hlinkClick r:id="rId4"/>
              </a:rPr>
              <a:t>http://apps.eky.hk/css-triangle-generator/</a:t>
            </a:r>
            <a:endParaRPr sz="1400"/>
          </a:p>
          <a:p>
            <a:pPr marL="457200" lvl="0" indent="-342900" algn="l" rtl="0">
              <a:lnSpc>
                <a:spcPct val="150000"/>
              </a:lnSpc>
              <a:spcBef>
                <a:spcPts val="1000"/>
              </a:spcBef>
              <a:spcAft>
                <a:spcPts val="0"/>
              </a:spcAft>
              <a:buSzPts val="1800"/>
              <a:buChar char="❏"/>
            </a:pPr>
            <a:r>
              <a:rPr lang="en" sz="1800"/>
              <a:t>Accessible colour contrast checker - </a:t>
            </a:r>
            <a:r>
              <a:rPr lang="en" sz="1400" u="sng">
                <a:solidFill>
                  <a:schemeClr val="hlink"/>
                </a:solidFill>
                <a:hlinkClick r:id="rId5"/>
              </a:rPr>
              <a:t>https://snook.ca/technical/colour_contrast/colour.html</a:t>
            </a:r>
            <a:endParaRPr sz="1400"/>
          </a:p>
          <a:p>
            <a:pPr marL="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66" name="Google Shape;2166;p4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167" name="Google Shape;2167;p4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5">
                                            <p:txEl>
                                              <p:pRg st="0" end="0"/>
                                            </p:txEl>
                                          </p:spTgt>
                                        </p:tgtEl>
                                        <p:attrNameLst>
                                          <p:attrName>style.visibility</p:attrName>
                                        </p:attrNameLst>
                                      </p:cBhvr>
                                      <p:to>
                                        <p:strVal val="visible"/>
                                      </p:to>
                                    </p:set>
                                    <p:animEffect transition="in" filter="fade">
                                      <p:cBhvr>
                                        <p:cTn id="7" dur="1000"/>
                                        <p:tgtEl>
                                          <p:spTgt spid="2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5">
                                            <p:txEl>
                                              <p:pRg st="1" end="1"/>
                                            </p:txEl>
                                          </p:spTgt>
                                        </p:tgtEl>
                                        <p:attrNameLst>
                                          <p:attrName>style.visibility</p:attrName>
                                        </p:attrNameLst>
                                      </p:cBhvr>
                                      <p:to>
                                        <p:strVal val="visible"/>
                                      </p:to>
                                    </p:set>
                                    <p:animEffect transition="in" filter="fade">
                                      <p:cBhvr>
                                        <p:cTn id="12" dur="1000"/>
                                        <p:tgtEl>
                                          <p:spTgt spid="2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5">
                                            <p:txEl>
                                              <p:pRg st="2" end="2"/>
                                            </p:txEl>
                                          </p:spTgt>
                                        </p:tgtEl>
                                        <p:attrNameLst>
                                          <p:attrName>style.visibility</p:attrName>
                                        </p:attrNameLst>
                                      </p:cBhvr>
                                      <p:to>
                                        <p:strVal val="visible"/>
                                      </p:to>
                                    </p:set>
                                    <p:animEffect transition="in" filter="fade">
                                      <p:cBhvr>
                                        <p:cTn id="17" dur="1000"/>
                                        <p:tgtEl>
                                          <p:spTgt spid="2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5">
                                            <p:txEl>
                                              <p:pRg st="3" end="3"/>
                                            </p:txEl>
                                          </p:spTgt>
                                        </p:tgtEl>
                                        <p:attrNameLst>
                                          <p:attrName>style.visibility</p:attrName>
                                        </p:attrNameLst>
                                      </p:cBhvr>
                                      <p:to>
                                        <p:strVal val="visible"/>
                                      </p:to>
                                    </p:set>
                                    <p:animEffect transition="in" filter="fade">
                                      <p:cBhvr>
                                        <p:cTn id="22" dur="1000"/>
                                        <p:tgtEl>
                                          <p:spTgt spid="2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5">
                                            <p:txEl>
                                              <p:pRg st="4" end="4"/>
                                            </p:txEl>
                                          </p:spTgt>
                                        </p:tgtEl>
                                        <p:attrNameLst>
                                          <p:attrName>style.visibility</p:attrName>
                                        </p:attrNameLst>
                                      </p:cBhvr>
                                      <p:to>
                                        <p:strVal val="visible"/>
                                      </p:to>
                                    </p:set>
                                    <p:animEffect transition="in" filter="fade">
                                      <p:cBhvr>
                                        <p:cTn id="27" dur="1000"/>
                                        <p:tgtEl>
                                          <p:spTgt spid="2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8"/>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Code Sandboxes</a:t>
            </a:r>
            <a:endParaRPr/>
          </a:p>
        </p:txBody>
      </p:sp>
      <p:sp>
        <p:nvSpPr>
          <p:cNvPr id="2173" name="Google Shape;2173;p48"/>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Easy places to test things out without having any setup on your own computer</a:t>
            </a:r>
            <a:endParaRPr/>
          </a:p>
        </p:txBody>
      </p:sp>
      <p:sp>
        <p:nvSpPr>
          <p:cNvPr id="2174" name="Google Shape;2174;p4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49"/>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Codepen - </a:t>
            </a:r>
            <a:r>
              <a:rPr lang="en" sz="2000" u="sng">
                <a:solidFill>
                  <a:schemeClr val="hlink"/>
                </a:solidFill>
                <a:hlinkClick r:id="rId3"/>
              </a:rPr>
              <a:t>https://codepen.io</a:t>
            </a:r>
            <a:endParaRPr sz="2000"/>
          </a:p>
          <a:p>
            <a:pPr marL="457200" lvl="0" indent="-355600" algn="l" rtl="0">
              <a:lnSpc>
                <a:spcPct val="150000"/>
              </a:lnSpc>
              <a:spcBef>
                <a:spcPts val="0"/>
              </a:spcBef>
              <a:spcAft>
                <a:spcPts val="0"/>
              </a:spcAft>
              <a:buSzPts val="2000"/>
              <a:buChar char="❏"/>
            </a:pPr>
            <a:r>
              <a:rPr lang="en" sz="2000"/>
              <a:t>Glitch - </a:t>
            </a:r>
            <a:r>
              <a:rPr lang="en" sz="2000" u="sng">
                <a:solidFill>
                  <a:schemeClr val="hlink"/>
                </a:solidFill>
                <a:hlinkClick r:id="rId4"/>
              </a:rPr>
              <a:t>https://glitch.com</a:t>
            </a:r>
            <a:endParaRPr sz="2000"/>
          </a:p>
          <a:p>
            <a:pPr marL="457200" lvl="0" indent="-355600" algn="l" rtl="0">
              <a:lnSpc>
                <a:spcPct val="150000"/>
              </a:lnSpc>
              <a:spcBef>
                <a:spcPts val="0"/>
              </a:spcBef>
              <a:spcAft>
                <a:spcPts val="0"/>
              </a:spcAft>
              <a:buSzPts val="2000"/>
              <a:buChar char="❏"/>
            </a:pPr>
            <a:r>
              <a:rPr lang="en" sz="2000"/>
              <a:t>JSBin - </a:t>
            </a:r>
            <a:r>
              <a:rPr lang="en" sz="2000" u="sng">
                <a:solidFill>
                  <a:schemeClr val="hlink"/>
                </a:solidFill>
                <a:hlinkClick r:id="rId5"/>
              </a:rPr>
              <a:t>https://jsbin.com</a:t>
            </a:r>
            <a:endParaRPr sz="2000"/>
          </a:p>
          <a:p>
            <a:pPr marL="457200" lvl="0" indent="-355600" algn="l" rtl="0">
              <a:lnSpc>
                <a:spcPct val="150000"/>
              </a:lnSpc>
              <a:spcBef>
                <a:spcPts val="0"/>
              </a:spcBef>
              <a:spcAft>
                <a:spcPts val="0"/>
              </a:spcAft>
              <a:buSzPts val="2000"/>
              <a:buChar char="❏"/>
            </a:pPr>
            <a:r>
              <a:rPr lang="en" sz="2000"/>
              <a:t>JSFiddle - </a:t>
            </a:r>
            <a:r>
              <a:rPr lang="en" sz="2000" u="sng">
                <a:solidFill>
                  <a:schemeClr val="hlink"/>
                </a:solidFill>
                <a:hlinkClick r:id="rId6"/>
              </a:rPr>
              <a:t>https://jsfiddle.net</a:t>
            </a:r>
            <a:endParaRPr sz="2000"/>
          </a:p>
          <a:p>
            <a:pPr marL="0" lvl="0" indent="0" algn="l" rtl="0">
              <a:lnSpc>
                <a:spcPct val="150000"/>
              </a:lnSpc>
              <a:spcBef>
                <a:spcPts val="600"/>
              </a:spcBef>
              <a:spcAft>
                <a:spcPts val="0"/>
              </a:spcAft>
              <a:buNone/>
            </a:pPr>
            <a:endParaRPr sz="2000"/>
          </a:p>
        </p:txBody>
      </p:sp>
      <p:sp>
        <p:nvSpPr>
          <p:cNvPr id="2180" name="Google Shape;2180;p4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181" name="Google Shape;2181;p4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Code Sandboxes/Online Editors</a:t>
            </a:r>
            <a:endParaRPr sz="3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50"/>
          <p:cNvPicPr preferRelativeResize="0"/>
          <p:nvPr/>
        </p:nvPicPr>
        <p:blipFill rotWithShape="1">
          <a:blip r:embed="rId3">
            <a:alphaModFix/>
          </a:blip>
          <a:srcRect l="16647" r="16654"/>
          <a:stretch/>
        </p:blipFill>
        <p:spPr>
          <a:xfrm>
            <a:off x="3189150" y="618244"/>
            <a:ext cx="2765700" cy="2765700"/>
          </a:xfrm>
          <a:prstGeom prst="ellipse">
            <a:avLst/>
          </a:prstGeom>
          <a:noFill/>
          <a:ln w="228600" cap="flat" cmpd="sng">
            <a:solidFill>
              <a:srgbClr val="FFFFFF"/>
            </a:solidFill>
            <a:prstDash val="solid"/>
            <a:round/>
            <a:headEnd type="none" w="sm" len="sm"/>
            <a:tailEnd type="none" w="sm" len="sm"/>
          </a:ln>
        </p:spPr>
      </p:pic>
      <p:sp>
        <p:nvSpPr>
          <p:cNvPr id="2187" name="Google Shape;2187;p50"/>
          <p:cNvSpPr txBox="1">
            <a:spLocks noGrp="1"/>
          </p:cNvSpPr>
          <p:nvPr>
            <p:ph type="title"/>
          </p:nvPr>
        </p:nvSpPr>
        <p:spPr>
          <a:xfrm>
            <a:off x="1051350" y="3507325"/>
            <a:ext cx="7041300" cy="12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Let’s Hear Some Advice </a:t>
            </a:r>
            <a:endParaRPr sz="3800"/>
          </a:p>
          <a:p>
            <a:pPr marL="0" lvl="0" indent="0" algn="ctr" rtl="0">
              <a:spcBef>
                <a:spcPts val="0"/>
              </a:spcBef>
              <a:spcAft>
                <a:spcPts val="0"/>
              </a:spcAft>
              <a:buNone/>
            </a:pPr>
            <a:r>
              <a:rPr lang="en" sz="3800"/>
              <a:t>from your Mentors</a:t>
            </a:r>
            <a:endParaRPr sz="3800"/>
          </a:p>
        </p:txBody>
      </p:sp>
      <p:sp>
        <p:nvSpPr>
          <p:cNvPr id="2188" name="Google Shape;2188;p5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1"/>
          <p:cNvSpPr txBox="1">
            <a:spLocks noGrp="1"/>
          </p:cNvSpPr>
          <p:nvPr>
            <p:ph type="body" idx="1"/>
          </p:nvPr>
        </p:nvSpPr>
        <p:spPr>
          <a:xfrm>
            <a:off x="1832400" y="2218950"/>
            <a:ext cx="54792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600"/>
              <a:t>“This is for everyone” </a:t>
            </a:r>
            <a:endParaRPr sz="3600"/>
          </a:p>
          <a:p>
            <a:pPr marL="0" lvl="0" indent="0" algn="ctr" rtl="0">
              <a:spcBef>
                <a:spcPts val="600"/>
              </a:spcBef>
              <a:spcAft>
                <a:spcPts val="0"/>
              </a:spcAft>
              <a:buNone/>
            </a:pPr>
            <a:endParaRPr/>
          </a:p>
          <a:p>
            <a:pPr marL="0" lvl="0" indent="0" algn="ctr" rtl="0">
              <a:spcBef>
                <a:spcPts val="600"/>
              </a:spcBef>
              <a:spcAft>
                <a:spcPts val="0"/>
              </a:spcAft>
              <a:buNone/>
            </a:pPr>
            <a:r>
              <a:rPr lang="en"/>
              <a:t>- Tim Berners-Lee</a:t>
            </a:r>
            <a:endParaRPr/>
          </a:p>
        </p:txBody>
      </p:sp>
      <p:sp>
        <p:nvSpPr>
          <p:cNvPr id="2194" name="Google Shape;2194;p5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52"/>
          <p:cNvSpPr txBox="1">
            <a:spLocks noGrp="1"/>
          </p:cNvSpPr>
          <p:nvPr>
            <p:ph type="ctrTitle"/>
          </p:nvPr>
        </p:nvSpPr>
        <p:spPr>
          <a:xfrm>
            <a:off x="1034300" y="618650"/>
            <a:ext cx="7075500" cy="154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Git</a:t>
            </a:r>
            <a:endParaRPr/>
          </a:p>
          <a:p>
            <a:pPr marL="0" lvl="0" indent="0" algn="l" rtl="0">
              <a:spcBef>
                <a:spcPts val="0"/>
              </a:spcBef>
              <a:spcAft>
                <a:spcPts val="0"/>
              </a:spcAft>
              <a:buNone/>
            </a:pPr>
            <a:r>
              <a:rPr lang="en"/>
              <a:t>&amp; Version control</a:t>
            </a:r>
            <a:endParaRPr/>
          </a:p>
        </p:txBody>
      </p:sp>
      <p:pic>
        <p:nvPicPr>
          <p:cNvPr id="2200" name="Google Shape;2200;p52"/>
          <p:cNvPicPr preferRelativeResize="0"/>
          <p:nvPr/>
        </p:nvPicPr>
        <p:blipFill>
          <a:blip r:embed="rId3">
            <a:alphaModFix/>
          </a:blip>
          <a:stretch>
            <a:fillRect/>
          </a:stretch>
        </p:blipFill>
        <p:spPr>
          <a:xfrm>
            <a:off x="4844225" y="1271026"/>
            <a:ext cx="4485300" cy="44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6"/>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Cohort</a:t>
            </a:r>
            <a:endParaRPr sz="5600">
              <a:solidFill>
                <a:srgbClr val="FFFFFF"/>
              </a:solidFill>
            </a:endParaRPr>
          </a:p>
        </p:txBody>
      </p:sp>
      <p:sp>
        <p:nvSpPr>
          <p:cNvPr id="1996" name="Google Shape;1996;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997" name="Google Shape;1997;p26"/>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5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1.</a:t>
            </a:r>
            <a:endParaRPr>
              <a:solidFill>
                <a:schemeClr val="accent1"/>
              </a:solidFill>
            </a:endParaRPr>
          </a:p>
          <a:p>
            <a:pPr marL="0" lvl="0" indent="0" algn="l" rtl="0">
              <a:spcBef>
                <a:spcPts val="0"/>
              </a:spcBef>
              <a:spcAft>
                <a:spcPts val="0"/>
              </a:spcAft>
              <a:buNone/>
            </a:pPr>
            <a:r>
              <a:rPr lang="en"/>
              <a:t>A brief history of Git</a:t>
            </a:r>
            <a:endParaRPr/>
          </a:p>
        </p:txBody>
      </p:sp>
      <p:sp>
        <p:nvSpPr>
          <p:cNvPr id="2206" name="Google Shape;2206;p5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did developers do before?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4"/>
          <p:cNvPicPr preferRelativeResize="0"/>
          <p:nvPr/>
        </p:nvPicPr>
        <p:blipFill>
          <a:blip r:embed="rId3">
            <a:alphaModFix/>
          </a:blip>
          <a:stretch>
            <a:fillRect/>
          </a:stretch>
        </p:blipFill>
        <p:spPr>
          <a:xfrm>
            <a:off x="6244825" y="1031650"/>
            <a:ext cx="2386126" cy="2132850"/>
          </a:xfrm>
          <a:prstGeom prst="rect">
            <a:avLst/>
          </a:prstGeom>
          <a:noFill/>
          <a:ln>
            <a:noFill/>
          </a:ln>
        </p:spPr>
      </p:pic>
      <p:pic>
        <p:nvPicPr>
          <p:cNvPr id="2212" name="Google Shape;2212;p54"/>
          <p:cNvPicPr preferRelativeResize="0"/>
          <p:nvPr/>
        </p:nvPicPr>
        <p:blipFill rotWithShape="1">
          <a:blip r:embed="rId4">
            <a:alphaModFix/>
          </a:blip>
          <a:srcRect l="24986"/>
          <a:stretch/>
        </p:blipFill>
        <p:spPr>
          <a:xfrm rot="10800000">
            <a:off x="4518801" y="1848774"/>
            <a:ext cx="1817301" cy="1271876"/>
          </a:xfrm>
          <a:prstGeom prst="rect">
            <a:avLst/>
          </a:prstGeom>
          <a:noFill/>
          <a:ln>
            <a:noFill/>
          </a:ln>
        </p:spPr>
      </p:pic>
      <p:pic>
        <p:nvPicPr>
          <p:cNvPr id="2213" name="Google Shape;2213;p54"/>
          <p:cNvPicPr preferRelativeResize="0"/>
          <p:nvPr/>
        </p:nvPicPr>
        <p:blipFill>
          <a:blip r:embed="rId4">
            <a:alphaModFix/>
          </a:blip>
          <a:stretch>
            <a:fillRect/>
          </a:stretch>
        </p:blipFill>
        <p:spPr>
          <a:xfrm rot="10800000">
            <a:off x="1929426" y="1739500"/>
            <a:ext cx="2422599" cy="1271876"/>
          </a:xfrm>
          <a:prstGeom prst="rect">
            <a:avLst/>
          </a:prstGeom>
          <a:noFill/>
          <a:ln>
            <a:noFill/>
          </a:ln>
        </p:spPr>
      </p:pic>
      <p:sp>
        <p:nvSpPr>
          <p:cNvPr id="2214" name="Google Shape;2214;p5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215" name="Google Shape;2215;p54"/>
          <p:cNvSpPr txBox="1"/>
          <p:nvPr/>
        </p:nvSpPr>
        <p:spPr>
          <a:xfrm>
            <a:off x="122850" y="622475"/>
            <a:ext cx="30387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6000"/>
              <a:t>👩‍💻</a:t>
            </a:r>
            <a:r>
              <a:rPr lang="en" sz="16000" b="1"/>
              <a:t> </a:t>
            </a:r>
            <a:endParaRPr sz="16000" b="1"/>
          </a:p>
        </p:txBody>
      </p:sp>
      <p:sp>
        <p:nvSpPr>
          <p:cNvPr id="2216" name="Google Shape;2216;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17" name="Google Shape;2217;p54"/>
          <p:cNvPicPr preferRelativeResize="0"/>
          <p:nvPr/>
        </p:nvPicPr>
        <p:blipFill>
          <a:blip r:embed="rId5">
            <a:alphaModFix/>
          </a:blip>
          <a:stretch>
            <a:fillRect/>
          </a:stretch>
        </p:blipFill>
        <p:spPr>
          <a:xfrm>
            <a:off x="3756075" y="879800"/>
            <a:ext cx="1631850" cy="213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5"/>
                                        </p:tgtEl>
                                        <p:attrNameLst>
                                          <p:attrName>style.visibility</p:attrName>
                                        </p:attrNameLst>
                                      </p:cBhvr>
                                      <p:to>
                                        <p:strVal val="visible"/>
                                      </p:to>
                                    </p:set>
                                    <p:animEffect transition="in" filter="fade">
                                      <p:cBhvr>
                                        <p:cTn id="7" dur="1000"/>
                                        <p:tgtEl>
                                          <p:spTgt spid="2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1000"/>
                                        <p:tgtEl>
                                          <p:spTgt spid="2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1"/>
                                        </p:tgtEl>
                                        <p:attrNameLst>
                                          <p:attrName>style.visibility</p:attrName>
                                        </p:attrNameLst>
                                      </p:cBhvr>
                                      <p:to>
                                        <p:strVal val="visible"/>
                                      </p:to>
                                    </p:set>
                                    <p:animEffect transition="in" filter="fade">
                                      <p:cBhvr>
                                        <p:cTn id="17" dur="1000"/>
                                        <p:tgtEl>
                                          <p:spTgt spid="2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2"/>
                                        </p:tgtEl>
                                        <p:attrNameLst>
                                          <p:attrName>style.visibility</p:attrName>
                                        </p:attrNameLst>
                                      </p:cBhvr>
                                      <p:to>
                                        <p:strVal val="visible"/>
                                      </p:to>
                                    </p:set>
                                    <p:animEffect transition="in" filter="fade">
                                      <p:cBhvr>
                                        <p:cTn id="22" dur="1000"/>
                                        <p:tgtEl>
                                          <p:spTgt spid="2212"/>
                                        </p:tgtEl>
                                      </p:cBhvr>
                                    </p:animEffect>
                                  </p:childTnLst>
                                </p:cTn>
                              </p:par>
                              <p:par>
                                <p:cTn id="23" presetID="10" presetClass="entr" presetSubtype="0" fill="hold" nodeType="withEffect">
                                  <p:stCondLst>
                                    <p:cond delay="0"/>
                                  </p:stCondLst>
                                  <p:childTnLst>
                                    <p:set>
                                      <p:cBhvr>
                                        <p:cTn id="24" dur="1" fill="hold">
                                          <p:stCondLst>
                                            <p:cond delay="0"/>
                                          </p:stCondLst>
                                        </p:cTn>
                                        <p:tgtEl>
                                          <p:spTgt spid="2213"/>
                                        </p:tgtEl>
                                        <p:attrNameLst>
                                          <p:attrName>style.visibility</p:attrName>
                                        </p:attrNameLst>
                                      </p:cBhvr>
                                      <p:to>
                                        <p:strVal val="visible"/>
                                      </p:to>
                                    </p:set>
                                    <p:animEffect transition="in" filter="fade">
                                      <p:cBhvr>
                                        <p:cTn id="25" dur="1000"/>
                                        <p:tgtEl>
                                          <p:spTgt spid="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55"/>
          <p:cNvPicPr preferRelativeResize="0"/>
          <p:nvPr/>
        </p:nvPicPr>
        <p:blipFill>
          <a:blip r:embed="rId3">
            <a:alphaModFix/>
          </a:blip>
          <a:stretch>
            <a:fillRect/>
          </a:stretch>
        </p:blipFill>
        <p:spPr>
          <a:xfrm>
            <a:off x="5694267" y="701221"/>
            <a:ext cx="2998203" cy="2679900"/>
          </a:xfrm>
          <a:prstGeom prst="rect">
            <a:avLst/>
          </a:prstGeom>
          <a:noFill/>
          <a:ln>
            <a:noFill/>
          </a:ln>
        </p:spPr>
      </p:pic>
      <p:sp>
        <p:nvSpPr>
          <p:cNvPr id="2223" name="Google Shape;2223;p5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224" name="Google Shape;2224;p55"/>
          <p:cNvSpPr txBox="1"/>
          <p:nvPr/>
        </p:nvSpPr>
        <p:spPr>
          <a:xfrm>
            <a:off x="87170" y="-396515"/>
            <a:ext cx="21561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0000"/>
              <a:t>👩‍💻</a:t>
            </a:r>
            <a:r>
              <a:rPr lang="en" sz="16000" b="1"/>
              <a:t> </a:t>
            </a:r>
            <a:endParaRPr sz="16000" b="1"/>
          </a:p>
        </p:txBody>
      </p:sp>
      <p:sp>
        <p:nvSpPr>
          <p:cNvPr id="2225" name="Google Shape;2225;p55"/>
          <p:cNvSpPr txBox="1"/>
          <p:nvPr/>
        </p:nvSpPr>
        <p:spPr>
          <a:xfrm>
            <a:off x="0" y="0"/>
            <a:ext cx="21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26" name="Google Shape;2226;p55"/>
          <p:cNvPicPr preferRelativeResize="0"/>
          <p:nvPr/>
        </p:nvPicPr>
        <p:blipFill>
          <a:blip r:embed="rId4">
            <a:alphaModFix/>
          </a:blip>
          <a:stretch>
            <a:fillRect/>
          </a:stretch>
        </p:blipFill>
        <p:spPr>
          <a:xfrm>
            <a:off x="3097844" y="311948"/>
            <a:ext cx="1157904" cy="1513390"/>
          </a:xfrm>
          <a:prstGeom prst="rect">
            <a:avLst/>
          </a:prstGeom>
          <a:noFill/>
          <a:ln>
            <a:noFill/>
          </a:ln>
        </p:spPr>
      </p:pic>
      <p:pic>
        <p:nvPicPr>
          <p:cNvPr id="2227" name="Google Shape;2227;p55"/>
          <p:cNvPicPr preferRelativeResize="0"/>
          <p:nvPr/>
        </p:nvPicPr>
        <p:blipFill>
          <a:blip r:embed="rId5">
            <a:alphaModFix/>
          </a:blip>
          <a:stretch>
            <a:fillRect/>
          </a:stretch>
        </p:blipFill>
        <p:spPr>
          <a:xfrm>
            <a:off x="1934025" y="571488"/>
            <a:ext cx="1082875" cy="1170825"/>
          </a:xfrm>
          <a:prstGeom prst="rect">
            <a:avLst/>
          </a:prstGeom>
          <a:noFill/>
          <a:ln>
            <a:noFill/>
          </a:ln>
        </p:spPr>
      </p:pic>
      <p:pic>
        <p:nvPicPr>
          <p:cNvPr id="2228" name="Google Shape;2228;p55"/>
          <p:cNvPicPr preferRelativeResize="0"/>
          <p:nvPr/>
        </p:nvPicPr>
        <p:blipFill>
          <a:blip r:embed="rId5">
            <a:alphaModFix/>
          </a:blip>
          <a:stretch>
            <a:fillRect/>
          </a:stretch>
        </p:blipFill>
        <p:spPr>
          <a:xfrm>
            <a:off x="4336700" y="571475"/>
            <a:ext cx="1082875" cy="1170825"/>
          </a:xfrm>
          <a:prstGeom prst="rect">
            <a:avLst/>
          </a:prstGeom>
          <a:noFill/>
          <a:ln>
            <a:noFill/>
          </a:ln>
        </p:spPr>
      </p:pic>
      <p:pic>
        <p:nvPicPr>
          <p:cNvPr id="2229" name="Google Shape;2229;p55"/>
          <p:cNvPicPr preferRelativeResize="0"/>
          <p:nvPr/>
        </p:nvPicPr>
        <p:blipFill>
          <a:blip r:embed="rId6">
            <a:alphaModFix/>
          </a:blip>
          <a:stretch>
            <a:fillRect/>
          </a:stretch>
        </p:blipFill>
        <p:spPr>
          <a:xfrm>
            <a:off x="408550" y="2375200"/>
            <a:ext cx="1513375" cy="1513375"/>
          </a:xfrm>
          <a:prstGeom prst="rect">
            <a:avLst/>
          </a:prstGeom>
          <a:noFill/>
          <a:ln>
            <a:noFill/>
          </a:ln>
        </p:spPr>
      </p:pic>
      <p:pic>
        <p:nvPicPr>
          <p:cNvPr id="2230" name="Google Shape;2230;p55"/>
          <p:cNvPicPr preferRelativeResize="0"/>
          <p:nvPr/>
        </p:nvPicPr>
        <p:blipFill>
          <a:blip r:embed="rId4">
            <a:alphaModFix/>
          </a:blip>
          <a:stretch>
            <a:fillRect/>
          </a:stretch>
        </p:blipFill>
        <p:spPr>
          <a:xfrm>
            <a:off x="3250244" y="2375185"/>
            <a:ext cx="1157904" cy="1513390"/>
          </a:xfrm>
          <a:prstGeom prst="rect">
            <a:avLst/>
          </a:prstGeom>
          <a:noFill/>
          <a:ln>
            <a:noFill/>
          </a:ln>
        </p:spPr>
      </p:pic>
      <p:pic>
        <p:nvPicPr>
          <p:cNvPr id="2231" name="Google Shape;2231;p55"/>
          <p:cNvPicPr preferRelativeResize="0"/>
          <p:nvPr/>
        </p:nvPicPr>
        <p:blipFill>
          <a:blip r:embed="rId5">
            <a:alphaModFix/>
          </a:blip>
          <a:stretch>
            <a:fillRect/>
          </a:stretch>
        </p:blipFill>
        <p:spPr>
          <a:xfrm>
            <a:off x="2086425" y="2634725"/>
            <a:ext cx="1082875" cy="1170825"/>
          </a:xfrm>
          <a:prstGeom prst="rect">
            <a:avLst/>
          </a:prstGeom>
          <a:noFill/>
          <a:ln>
            <a:noFill/>
          </a:ln>
        </p:spPr>
      </p:pic>
      <p:pic>
        <p:nvPicPr>
          <p:cNvPr id="2232" name="Google Shape;2232;p55"/>
          <p:cNvPicPr preferRelativeResize="0"/>
          <p:nvPr/>
        </p:nvPicPr>
        <p:blipFill>
          <a:blip r:embed="rId5">
            <a:alphaModFix/>
          </a:blip>
          <a:stretch>
            <a:fillRect/>
          </a:stretch>
        </p:blipFill>
        <p:spPr>
          <a:xfrm>
            <a:off x="4489100" y="2634713"/>
            <a:ext cx="1082875" cy="117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6"/>
          <p:cNvSpPr txBox="1">
            <a:spLocks noGrp="1"/>
          </p:cNvSpPr>
          <p:nvPr>
            <p:ph type="ctrTitle"/>
          </p:nvPr>
        </p:nvSpPr>
        <p:spPr>
          <a:xfrm>
            <a:off x="1034300" y="1583350"/>
            <a:ext cx="7178400" cy="178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We need: </a:t>
            </a:r>
            <a:br>
              <a:rPr lang="en">
                <a:solidFill>
                  <a:schemeClr val="accent1"/>
                </a:solidFill>
              </a:rPr>
            </a:br>
            <a:r>
              <a:rPr lang="en">
                <a:solidFill>
                  <a:srgbClr val="222222"/>
                </a:solidFill>
              </a:rPr>
              <a:t>Version Control!</a:t>
            </a:r>
            <a:endParaRPr>
              <a:solidFill>
                <a:srgbClr val="222222"/>
              </a:solidFill>
            </a:endParaRPr>
          </a:p>
          <a:p>
            <a:pPr marL="0" lvl="0" indent="0" algn="l" rtl="0">
              <a:spcBef>
                <a:spcPts val="0"/>
              </a:spcBef>
              <a:spcAft>
                <a:spcPts val="0"/>
              </a:spcAft>
              <a:buNone/>
            </a:pPr>
            <a:endParaRPr/>
          </a:p>
        </p:txBody>
      </p:sp>
      <p:sp>
        <p:nvSpPr>
          <p:cNvPr id="2238" name="Google Shape;2238;p56"/>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 track and manage changes to a program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57"/>
          <p:cNvSpPr txBox="1">
            <a:spLocks noGrp="1"/>
          </p:cNvSpPr>
          <p:nvPr>
            <p:ph type="ctrTitle" idx="4294967295"/>
          </p:nvPr>
        </p:nvSpPr>
        <p:spPr>
          <a:xfrm>
            <a:off x="1034300" y="1851650"/>
            <a:ext cx="5132700" cy="194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1"/>
                </a:solidFill>
              </a:rPr>
              <a:t>Git - the lingo</a:t>
            </a:r>
            <a:endParaRPr sz="6000">
              <a:solidFill>
                <a:schemeClr val="accent1"/>
              </a:solidFill>
            </a:endParaRPr>
          </a:p>
        </p:txBody>
      </p:sp>
      <p:sp>
        <p:nvSpPr>
          <p:cNvPr id="2244" name="Google Shape;2244;p57"/>
          <p:cNvSpPr/>
          <p:nvPr/>
        </p:nvSpPr>
        <p:spPr>
          <a:xfrm>
            <a:off x="7628510" y="2858446"/>
            <a:ext cx="247756" cy="23656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57"/>
          <p:cNvGrpSpPr/>
          <p:nvPr/>
        </p:nvGrpSpPr>
        <p:grpSpPr>
          <a:xfrm>
            <a:off x="7320973" y="1529858"/>
            <a:ext cx="1061492" cy="1061761"/>
            <a:chOff x="6654650" y="3665275"/>
            <a:chExt cx="409100" cy="409125"/>
          </a:xfrm>
        </p:grpSpPr>
        <p:sp>
          <p:nvSpPr>
            <p:cNvPr id="2246" name="Google Shape;2246;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7"/>
          <p:cNvGrpSpPr/>
          <p:nvPr/>
        </p:nvGrpSpPr>
        <p:grpSpPr>
          <a:xfrm rot="1057031">
            <a:off x="6298116" y="2364471"/>
            <a:ext cx="701299" cy="701354"/>
            <a:chOff x="570875" y="4322250"/>
            <a:chExt cx="443300" cy="443325"/>
          </a:xfrm>
        </p:grpSpPr>
        <p:sp>
          <p:nvSpPr>
            <p:cNvPr id="2249" name="Google Shape;2249;p5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7"/>
          <p:cNvSpPr/>
          <p:nvPr/>
        </p:nvSpPr>
        <p:spPr>
          <a:xfrm rot="2466710">
            <a:off x="6376672" y="1735695"/>
            <a:ext cx="344265" cy="328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rot="-1609645">
            <a:off x="6880133" y="1942499"/>
            <a:ext cx="247727" cy="2365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rot="2925875">
            <a:off x="8382245" y="2129903"/>
            <a:ext cx="185522" cy="177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rot="-1609225">
            <a:off x="7610186" y="943178"/>
            <a:ext cx="167149" cy="159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8"/>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 repository/repo</a:t>
            </a:r>
            <a:endParaRPr>
              <a:solidFill>
                <a:schemeClr val="accent1"/>
              </a:solidFill>
            </a:endParaRPr>
          </a:p>
          <a:p>
            <a:pPr marL="0" lvl="0" indent="0" algn="l" rtl="0">
              <a:spcBef>
                <a:spcPts val="0"/>
              </a:spcBef>
              <a:spcAft>
                <a:spcPts val="0"/>
              </a:spcAft>
              <a:buNone/>
            </a:pPr>
            <a:endParaRPr/>
          </a:p>
        </p:txBody>
      </p:sp>
      <p:sp>
        <p:nvSpPr>
          <p:cNvPr id="2263" name="Google Shape;2263;p58"/>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Your project - it encompasses all of the files </a:t>
            </a:r>
            <a:endParaRPr>
              <a:solidFill>
                <a:srgbClr val="222222"/>
              </a:solidFill>
            </a:endParaRPr>
          </a:p>
          <a:p>
            <a:pPr marL="0" lvl="0" indent="0" algn="l" rtl="0">
              <a:spcBef>
                <a:spcPts val="0"/>
              </a:spcBef>
              <a:spcAft>
                <a:spcPts val="0"/>
              </a:spcAft>
              <a:buNone/>
            </a:pPr>
            <a:r>
              <a:rPr lang="en">
                <a:solidFill>
                  <a:srgbClr val="222222"/>
                </a:solidFill>
              </a:rPr>
              <a:t>and folders of your work along with </a:t>
            </a:r>
            <a:endParaRPr>
              <a:solidFill>
                <a:srgbClr val="222222"/>
              </a:solidFill>
            </a:endParaRPr>
          </a:p>
          <a:p>
            <a:pPr marL="0" lvl="0" indent="0" algn="l" rtl="0">
              <a:spcBef>
                <a:spcPts val="0"/>
              </a:spcBef>
              <a:spcAft>
                <a:spcPts val="0"/>
              </a:spcAft>
              <a:buNone/>
            </a:pPr>
            <a:r>
              <a:rPr lang="en">
                <a:solidFill>
                  <a:srgbClr val="222222"/>
                </a:solidFill>
              </a:rPr>
              <a:t>the revision history</a:t>
            </a:r>
            <a:endParaRPr>
              <a:solidFill>
                <a:srgbClr val="22222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59"/>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Local vs Remote</a:t>
            </a:r>
            <a:endParaRPr>
              <a:solidFill>
                <a:schemeClr val="accent1"/>
              </a:solidFill>
            </a:endParaRPr>
          </a:p>
          <a:p>
            <a:pPr marL="0" lvl="0" indent="0" algn="l" rtl="0">
              <a:spcBef>
                <a:spcPts val="0"/>
              </a:spcBef>
              <a:spcAft>
                <a:spcPts val="0"/>
              </a:spcAft>
              <a:buNone/>
            </a:pPr>
            <a:endParaRPr/>
          </a:p>
        </p:txBody>
      </p:sp>
      <p:sp>
        <p:nvSpPr>
          <p:cNvPr id="2269" name="Google Shape;2269;p59"/>
          <p:cNvSpPr txBox="1">
            <a:spLocks noGrp="1"/>
          </p:cNvSpPr>
          <p:nvPr>
            <p:ph type="subTitle" idx="1"/>
          </p:nvPr>
        </p:nvSpPr>
        <p:spPr>
          <a:xfrm>
            <a:off x="1034300" y="1663325"/>
            <a:ext cx="74304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Local is the version of the repo on your computer</a:t>
            </a:r>
            <a:endParaRPr>
              <a:solidFill>
                <a:srgbClr val="222222"/>
              </a:solidFill>
            </a:endParaRPr>
          </a:p>
          <a:p>
            <a:pPr marL="0" lvl="0" indent="0" algn="l" rtl="0">
              <a:spcBef>
                <a:spcPts val="0"/>
              </a:spcBef>
              <a:spcAft>
                <a:spcPts val="0"/>
              </a:spcAft>
              <a:buNone/>
            </a:pPr>
            <a:r>
              <a:rPr lang="en">
                <a:solidFill>
                  <a:srgbClr val="222222"/>
                </a:solidFill>
              </a:rPr>
              <a:t>Remote is the repo that you and your team </a:t>
            </a:r>
            <a:endParaRPr>
              <a:solidFill>
                <a:srgbClr val="222222"/>
              </a:solidFill>
            </a:endParaRPr>
          </a:p>
          <a:p>
            <a:pPr marL="0" lvl="0" indent="0" algn="l" rtl="0">
              <a:spcBef>
                <a:spcPts val="0"/>
              </a:spcBef>
              <a:spcAft>
                <a:spcPts val="0"/>
              </a:spcAft>
              <a:buNone/>
            </a:pPr>
            <a:r>
              <a:rPr lang="en">
                <a:solidFill>
                  <a:srgbClr val="222222"/>
                </a:solidFill>
              </a:rPr>
              <a:t>will all add your work to</a:t>
            </a:r>
            <a:endParaRPr>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60"/>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Initialization</a:t>
            </a:r>
            <a:endParaRPr dirty="0">
              <a:solidFill>
                <a:schemeClr val="accent1"/>
              </a:solidFill>
            </a:endParaRPr>
          </a:p>
          <a:p>
            <a:pPr marL="0" lvl="0" indent="0" algn="l" rtl="0">
              <a:spcBef>
                <a:spcPts val="0"/>
              </a:spcBef>
              <a:spcAft>
                <a:spcPts val="0"/>
              </a:spcAft>
              <a:buNone/>
            </a:pPr>
            <a:endParaRPr dirty="0"/>
          </a:p>
        </p:txBody>
      </p:sp>
      <p:sp>
        <p:nvSpPr>
          <p:cNvPr id="2275" name="Google Shape;2275;p60"/>
          <p:cNvSpPr txBox="1">
            <a:spLocks noGrp="1"/>
          </p:cNvSpPr>
          <p:nvPr>
            <p:ph type="subTitle" idx="1"/>
          </p:nvPr>
        </p:nvSpPr>
        <p:spPr>
          <a:xfrm>
            <a:off x="1034300" y="1663326"/>
            <a:ext cx="6342900" cy="202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new git repo from files on your computer and starting the tracking </a:t>
            </a:r>
            <a:endParaRPr>
              <a:solidFill>
                <a:srgbClr val="222222"/>
              </a:solidFill>
            </a:endParaRPr>
          </a:p>
          <a:p>
            <a:pPr marL="0" lvl="0" indent="0" algn="l" rtl="0">
              <a:spcBef>
                <a:spcPts val="0"/>
              </a:spcBef>
              <a:spcAft>
                <a:spcPts val="0"/>
              </a:spcAft>
              <a:buNone/>
            </a:pPr>
            <a:r>
              <a:rPr lang="en">
                <a:solidFill>
                  <a:srgbClr val="222222"/>
                </a:solidFill>
              </a:rPr>
              <a:t>of its history</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a:solidFill>
                  <a:schemeClr val="dk1"/>
                </a:solidFill>
              </a:rPr>
              <a:t>(generally you’ll do this once when you start working on a new project)</a:t>
            </a:r>
            <a:endParaRPr>
              <a:solidFill>
                <a:srgbClr val="2222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61"/>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Cloning</a:t>
            </a:r>
            <a:endParaRPr>
              <a:solidFill>
                <a:schemeClr val="accent1"/>
              </a:solidFill>
            </a:endParaRPr>
          </a:p>
          <a:p>
            <a:pPr marL="0" lvl="0" indent="0" algn="l" rtl="0">
              <a:spcBef>
                <a:spcPts val="0"/>
              </a:spcBef>
              <a:spcAft>
                <a:spcPts val="0"/>
              </a:spcAft>
              <a:buNone/>
            </a:pPr>
            <a:endParaRPr/>
          </a:p>
        </p:txBody>
      </p:sp>
      <p:sp>
        <p:nvSpPr>
          <p:cNvPr id="2281" name="Google Shape;2281;p61"/>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copy of a remote repo</a:t>
            </a:r>
            <a:br>
              <a:rPr lang="en">
                <a:solidFill>
                  <a:srgbClr val="222222"/>
                </a:solidFill>
              </a:rPr>
            </a:br>
            <a:r>
              <a:rPr lang="en">
                <a:solidFill>
                  <a:srgbClr val="222222"/>
                </a:solidFill>
              </a:rPr>
              <a:t> </a:t>
            </a:r>
            <a:br>
              <a:rPr lang="en">
                <a:solidFill>
                  <a:srgbClr val="222222"/>
                </a:solidFill>
              </a:rPr>
            </a:br>
            <a:r>
              <a:rPr lang="en">
                <a:solidFill>
                  <a:srgbClr val="222222"/>
                </a:solidFill>
              </a:rPr>
              <a:t>(generally you’ll do this once when you start working on an existing project)</a:t>
            </a:r>
            <a:endParaRPr>
              <a:solidFill>
                <a:srgbClr val="22222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62"/>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Adding</a:t>
            </a:r>
            <a:endParaRPr>
              <a:solidFill>
                <a:schemeClr val="accent1"/>
              </a:solidFill>
            </a:endParaRPr>
          </a:p>
          <a:p>
            <a:pPr marL="0" lvl="0" indent="0" algn="l" rtl="0">
              <a:spcBef>
                <a:spcPts val="0"/>
              </a:spcBef>
              <a:spcAft>
                <a:spcPts val="0"/>
              </a:spcAft>
              <a:buNone/>
            </a:pPr>
            <a:endParaRPr/>
          </a:p>
        </p:txBody>
      </p:sp>
      <p:sp>
        <p:nvSpPr>
          <p:cNvPr id="2287" name="Google Shape;2287;p62"/>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change or add a new file you will “add” the changes to a tracking queue ready to be committed to the history.  </a:t>
            </a:r>
            <a:endParaRPr>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7"/>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600" b="1"/>
              <a:t>Introduction to Programming + Tools</a:t>
            </a:r>
            <a:endParaRPr sz="66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63"/>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Committing</a:t>
            </a:r>
            <a:endParaRPr>
              <a:solidFill>
                <a:schemeClr val="accent1"/>
              </a:solidFill>
            </a:endParaRPr>
          </a:p>
          <a:p>
            <a:pPr marL="0" lvl="0" indent="0" algn="l" rtl="0">
              <a:spcBef>
                <a:spcPts val="0"/>
              </a:spcBef>
              <a:spcAft>
                <a:spcPts val="0"/>
              </a:spcAft>
              <a:buNone/>
            </a:pPr>
            <a:endParaRPr/>
          </a:p>
        </p:txBody>
      </p:sp>
      <p:sp>
        <p:nvSpPr>
          <p:cNvPr id="2293" name="Google Shape;2293;p63"/>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Takes the changes that you’ve added and creates a new revision in the history.</a:t>
            </a:r>
            <a:br>
              <a:rPr lang="en">
                <a:solidFill>
                  <a:srgbClr val="222222"/>
                </a:solidFill>
              </a:rPr>
            </a:br>
            <a:br>
              <a:rPr lang="en">
                <a:solidFill>
                  <a:srgbClr val="222222"/>
                </a:solidFill>
              </a:rPr>
            </a:br>
            <a:r>
              <a:rPr lang="en">
                <a:solidFill>
                  <a:srgbClr val="222222"/>
                </a:solidFill>
              </a:rPr>
              <a:t>This is the step where you can add </a:t>
            </a:r>
            <a:endParaRPr>
              <a:solidFill>
                <a:srgbClr val="222222"/>
              </a:solidFill>
            </a:endParaRPr>
          </a:p>
          <a:p>
            <a:pPr marL="0" lvl="0" indent="0" algn="l" rtl="0">
              <a:spcBef>
                <a:spcPts val="0"/>
              </a:spcBef>
              <a:spcAft>
                <a:spcPts val="0"/>
              </a:spcAft>
              <a:buNone/>
            </a:pPr>
            <a:r>
              <a:rPr lang="en">
                <a:solidFill>
                  <a:srgbClr val="222222"/>
                </a:solidFill>
              </a:rPr>
              <a:t>a message to explain your changes</a:t>
            </a:r>
            <a:endParaRPr>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6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Pulling</a:t>
            </a:r>
            <a:endParaRPr>
              <a:solidFill>
                <a:schemeClr val="accent1"/>
              </a:solidFill>
            </a:endParaRPr>
          </a:p>
          <a:p>
            <a:pPr marL="0" lvl="0" indent="0" algn="l" rtl="0">
              <a:spcBef>
                <a:spcPts val="0"/>
              </a:spcBef>
              <a:spcAft>
                <a:spcPts val="0"/>
              </a:spcAft>
              <a:buNone/>
            </a:pPr>
            <a:endParaRPr/>
          </a:p>
        </p:txBody>
      </p:sp>
      <p:sp>
        <p:nvSpPr>
          <p:cNvPr id="2299" name="Google Shape;2299;p6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update your local copy of the repo</a:t>
            </a:r>
            <a:br>
              <a:rPr lang="en">
                <a:solidFill>
                  <a:srgbClr val="222222"/>
                </a:solidFill>
              </a:rPr>
            </a:br>
            <a:r>
              <a:rPr lang="en">
                <a:solidFill>
                  <a:srgbClr val="222222"/>
                </a:solidFill>
              </a:rPr>
              <a:t>with the changes from its remote origin</a:t>
            </a:r>
            <a:endParaRPr>
              <a:solidFill>
                <a:srgbClr val="22222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6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Pushing</a:t>
            </a:r>
            <a:endParaRPr>
              <a:solidFill>
                <a:schemeClr val="accent1"/>
              </a:solidFill>
            </a:endParaRPr>
          </a:p>
          <a:p>
            <a:pPr marL="0" lvl="0" indent="0" algn="l" rtl="0">
              <a:spcBef>
                <a:spcPts val="0"/>
              </a:spcBef>
              <a:spcAft>
                <a:spcPts val="0"/>
              </a:spcAft>
              <a:buNone/>
            </a:pPr>
            <a:endParaRPr/>
          </a:p>
        </p:txBody>
      </p:sp>
      <p:sp>
        <p:nvSpPr>
          <p:cNvPr id="2305" name="Google Shape;2305;p6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send the changes that you have committed to the remote repo</a:t>
            </a:r>
            <a:endParaRPr>
              <a:solidFill>
                <a:srgbClr val="22222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66"/>
          <p:cNvSpPr txBox="1">
            <a:spLocks noGrp="1"/>
          </p:cNvSpPr>
          <p:nvPr>
            <p:ph type="title"/>
          </p:nvPr>
        </p:nvSpPr>
        <p:spPr>
          <a:xfrm>
            <a:off x="737850" y="1050925"/>
            <a:ext cx="33117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to try it out!</a:t>
            </a:r>
            <a:endParaRPr/>
          </a:p>
        </p:txBody>
      </p:sp>
      <p:sp>
        <p:nvSpPr>
          <p:cNvPr id="2311" name="Google Shape;2311;p66"/>
          <p:cNvSpPr txBox="1">
            <a:spLocks noGrp="1"/>
          </p:cNvSpPr>
          <p:nvPr>
            <p:ph type="body" idx="1"/>
          </p:nvPr>
        </p:nvSpPr>
        <p:spPr>
          <a:xfrm>
            <a:off x="737850" y="2009100"/>
            <a:ext cx="3311700" cy="2319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With GitHub</a:t>
            </a:r>
            <a:endParaRPr/>
          </a:p>
          <a:p>
            <a:pPr marL="0" lvl="0" indent="0" algn="l" rtl="0">
              <a:spcBef>
                <a:spcPts val="600"/>
              </a:spcBef>
              <a:spcAft>
                <a:spcPts val="0"/>
              </a:spcAft>
              <a:buNone/>
            </a:pPr>
            <a:r>
              <a:rPr lang="en"/>
              <a:t> </a:t>
            </a:r>
            <a:br>
              <a:rPr lang="en"/>
            </a:br>
            <a:br>
              <a:rPr lang="en"/>
            </a:br>
            <a:r>
              <a:rPr lang="en" sz="3000" b="1">
                <a:latin typeface="Lato"/>
                <a:ea typeface="Lato"/>
                <a:cs typeface="Lato"/>
                <a:sym typeface="Lato"/>
              </a:rPr>
              <a:t>https://github.com/</a:t>
            </a:r>
            <a:endParaRPr sz="3000" b="1">
              <a:latin typeface="Lato"/>
              <a:ea typeface="Lato"/>
              <a:cs typeface="Lato"/>
              <a:sym typeface="Lato"/>
            </a:endParaRPr>
          </a:p>
        </p:txBody>
      </p:sp>
      <p:sp>
        <p:nvSpPr>
          <p:cNvPr id="2312" name="Google Shape;2312;p6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2313" name="Google Shape;2313;p66"/>
          <p:cNvPicPr preferRelativeResize="0"/>
          <p:nvPr/>
        </p:nvPicPr>
        <p:blipFill>
          <a:blip r:embed="rId3">
            <a:alphaModFix/>
          </a:blip>
          <a:stretch>
            <a:fillRect/>
          </a:stretch>
        </p:blipFill>
        <p:spPr>
          <a:xfrm>
            <a:off x="4152725" y="911125"/>
            <a:ext cx="4392574" cy="3651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7"/>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Create an account with github</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Create a new repo</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Give the repo a name (example: connect-to-github)</a:t>
            </a:r>
            <a:endParaRPr sz="3300" dirty="0">
              <a:solidFill>
                <a:srgbClr val="222222"/>
              </a:solidFill>
            </a:endParaRPr>
          </a:p>
          <a:p>
            <a:pPr marL="0" lvl="0" indent="0" algn="l" rtl="0">
              <a:spcBef>
                <a:spcPts val="1000"/>
              </a:spcBef>
              <a:spcAft>
                <a:spcPts val="0"/>
              </a:spcAft>
              <a:buNone/>
            </a:pPr>
            <a:endParaRPr dirty="0"/>
          </a:p>
        </p:txBody>
      </p:sp>
      <p:sp>
        <p:nvSpPr>
          <p:cNvPr id="2319" name="Google Shape;2319;p6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68"/>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Install Visual Studio Code</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Install Git</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Open the terminal type:</a:t>
            </a:r>
            <a:br>
              <a:rPr lang="en" sz="3300" dirty="0">
                <a:solidFill>
                  <a:srgbClr val="222222"/>
                </a:solidFill>
              </a:rPr>
            </a:br>
            <a:r>
              <a:rPr lang="en" sz="3300" b="1" dirty="0">
                <a:solidFill>
                  <a:srgbClr val="222222"/>
                </a:solidFill>
                <a:latin typeface="Consolas"/>
                <a:ea typeface="Consolas"/>
                <a:cs typeface="Consolas"/>
                <a:sym typeface="Consolas"/>
              </a:rPr>
              <a:t>git --version</a:t>
            </a:r>
            <a:endParaRPr sz="3300" b="1" dirty="0">
              <a:solidFill>
                <a:srgbClr val="222222"/>
              </a:solidFill>
              <a:latin typeface="Consolas"/>
              <a:ea typeface="Consolas"/>
              <a:cs typeface="Consolas"/>
              <a:sym typeface="Consolas"/>
            </a:endParaRPr>
          </a:p>
          <a:p>
            <a:pPr marL="0" lvl="0" indent="0" algn="l" rtl="0">
              <a:spcBef>
                <a:spcPts val="1000"/>
              </a:spcBef>
              <a:spcAft>
                <a:spcPts val="0"/>
              </a:spcAft>
              <a:buNone/>
            </a:pPr>
            <a:endParaRPr dirty="0"/>
          </a:p>
        </p:txBody>
      </p:sp>
      <p:sp>
        <p:nvSpPr>
          <p:cNvPr id="2325" name="Google Shape;2325;p6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9"/>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folder on your computer</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Add a text file to the folder and save it as README.md</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Inside this file type “hello world” and save it.</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331" name="Google Shape;2331;p6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70"/>
          <p:cNvSpPr txBox="1">
            <a:spLocks noGrp="1"/>
          </p:cNvSpPr>
          <p:nvPr>
            <p:ph type="ctrTitle" idx="4294967295"/>
          </p:nvPr>
        </p:nvSpPr>
        <p:spPr>
          <a:xfrm>
            <a:off x="725000" y="519250"/>
            <a:ext cx="8418900" cy="3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3300">
                <a:solidFill>
                  <a:srgbClr val="222222"/>
                </a:solidFill>
              </a:rPr>
              <a:t>In the terminal type: </a:t>
            </a:r>
            <a:endParaRPr sz="3300">
              <a:solidFill>
                <a:srgbClr val="222222"/>
              </a:solidFill>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init</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status</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add .</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commit -m “creating a readme”</a:t>
            </a: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37" name="Google Shape;2337;p7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6">
                                            <p:txEl>
                                              <p:pRg st="0" end="0"/>
                                            </p:txEl>
                                          </p:spTgt>
                                        </p:tgtEl>
                                        <p:attrNameLst>
                                          <p:attrName>style.visibility</p:attrName>
                                        </p:attrNameLst>
                                      </p:cBhvr>
                                      <p:to>
                                        <p:strVal val="visible"/>
                                      </p:to>
                                    </p:set>
                                    <p:animEffect transition="in" filter="fade">
                                      <p:cBhvr>
                                        <p:cTn id="7" dur="1000"/>
                                        <p:tgtEl>
                                          <p:spTgt spid="2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6">
                                            <p:txEl>
                                              <p:pRg st="1" end="1"/>
                                            </p:txEl>
                                          </p:spTgt>
                                        </p:tgtEl>
                                        <p:attrNameLst>
                                          <p:attrName>style.visibility</p:attrName>
                                        </p:attrNameLst>
                                      </p:cBhvr>
                                      <p:to>
                                        <p:strVal val="visible"/>
                                      </p:to>
                                    </p:set>
                                    <p:animEffect transition="in" filter="fade">
                                      <p:cBhvr>
                                        <p:cTn id="12" dur="1000"/>
                                        <p:tgtEl>
                                          <p:spTgt spid="23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6">
                                            <p:txEl>
                                              <p:pRg st="2" end="2"/>
                                            </p:txEl>
                                          </p:spTgt>
                                        </p:tgtEl>
                                        <p:attrNameLst>
                                          <p:attrName>style.visibility</p:attrName>
                                        </p:attrNameLst>
                                      </p:cBhvr>
                                      <p:to>
                                        <p:strVal val="visible"/>
                                      </p:to>
                                    </p:set>
                                    <p:animEffect transition="in" filter="fade">
                                      <p:cBhvr>
                                        <p:cTn id="17" dur="1000"/>
                                        <p:tgtEl>
                                          <p:spTgt spid="23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6">
                                            <p:txEl>
                                              <p:pRg st="3" end="3"/>
                                            </p:txEl>
                                          </p:spTgt>
                                        </p:tgtEl>
                                        <p:attrNameLst>
                                          <p:attrName>style.visibility</p:attrName>
                                        </p:attrNameLst>
                                      </p:cBhvr>
                                      <p:to>
                                        <p:strVal val="visible"/>
                                      </p:to>
                                    </p:set>
                                    <p:animEffect transition="in" filter="fade">
                                      <p:cBhvr>
                                        <p:cTn id="22" dur="1000"/>
                                        <p:tgtEl>
                                          <p:spTgt spid="23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6">
                                            <p:txEl>
                                              <p:pRg st="4" end="4"/>
                                            </p:txEl>
                                          </p:spTgt>
                                        </p:tgtEl>
                                        <p:attrNameLst>
                                          <p:attrName>style.visibility</p:attrName>
                                        </p:attrNameLst>
                                      </p:cBhvr>
                                      <p:to>
                                        <p:strVal val="visible"/>
                                      </p:to>
                                    </p:set>
                                    <p:animEffect transition="in" filter="fade">
                                      <p:cBhvr>
                                        <p:cTn id="27" dur="1000"/>
                                        <p:tgtEl>
                                          <p:spTgt spid="23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6">
                                            <p:txEl>
                                              <p:pRg st="5" end="5"/>
                                            </p:txEl>
                                          </p:spTgt>
                                        </p:tgtEl>
                                        <p:attrNameLst>
                                          <p:attrName>style.visibility</p:attrName>
                                        </p:attrNameLst>
                                      </p:cBhvr>
                                      <p:to>
                                        <p:strVal val="visible"/>
                                      </p:to>
                                    </p:set>
                                    <p:animEffect transition="in" filter="fade">
                                      <p:cBhvr>
                                        <p:cTn id="32" dur="1000"/>
                                        <p:tgtEl>
                                          <p:spTgt spid="23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5000" y="519250"/>
            <a:ext cx="7357800" cy="225330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 sz="2600">
                <a:solidFill>
                  <a:srgbClr val="222222"/>
                </a:solidFill>
              </a:rPr>
              <a:t>Go back to your git repo and copy the url of the repo from the quick setup bar</a:t>
            </a:r>
            <a:endParaRPr sz="2600">
              <a:solidFill>
                <a:srgbClr val="222222"/>
              </a:solidFill>
            </a:endParaRPr>
          </a:p>
          <a:p>
            <a:pPr marL="457200" lvl="0" indent="-393700" algn="l" rtl="0">
              <a:spcBef>
                <a:spcPts val="1000"/>
              </a:spcBef>
              <a:spcAft>
                <a:spcPts val="0"/>
              </a:spcAft>
              <a:buClr>
                <a:srgbClr val="222222"/>
              </a:buClr>
              <a:buSzPts val="2600"/>
              <a:buAutoNum type="arabicPeriod"/>
            </a:pPr>
            <a:r>
              <a:rPr lang="en" sz="2600">
                <a:solidFill>
                  <a:srgbClr val="222222"/>
                </a:solidFill>
              </a:rPr>
              <a:t>In the terminal type:</a:t>
            </a:r>
            <a:br>
              <a:rPr lang="en" sz="2600">
                <a:solidFill>
                  <a:srgbClr val="222222"/>
                </a:solidFill>
              </a:rPr>
            </a:br>
            <a:br>
              <a:rPr lang="en" sz="2600">
                <a:solidFill>
                  <a:srgbClr val="222222"/>
                </a:solidFill>
              </a:rPr>
            </a:br>
            <a:r>
              <a:rPr lang="en" sz="2000" b="1">
                <a:solidFill>
                  <a:srgbClr val="222222"/>
                </a:solidFill>
                <a:latin typeface="Consolas"/>
                <a:ea typeface="Consolas"/>
                <a:cs typeface="Consolas"/>
                <a:sym typeface="Consolas"/>
              </a:rPr>
              <a:t>git remote add origin https://theurlyoucopied</a:t>
            </a:r>
            <a:br>
              <a:rPr lang="en" sz="2000" b="1">
                <a:solidFill>
                  <a:srgbClr val="222222"/>
                </a:solidFill>
                <a:latin typeface="Consolas"/>
                <a:ea typeface="Consolas"/>
                <a:cs typeface="Consolas"/>
                <a:sym typeface="Consolas"/>
              </a:rPr>
            </a:br>
            <a:br>
              <a:rPr lang="en" sz="2000" b="1">
                <a:solidFill>
                  <a:srgbClr val="222222"/>
                </a:solidFill>
                <a:latin typeface="Consolas"/>
                <a:ea typeface="Consolas"/>
                <a:cs typeface="Consolas"/>
                <a:sym typeface="Consolas"/>
              </a:rPr>
            </a:br>
            <a:endParaRPr sz="2000" b="1">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a:solidFill>
                <a:srgbClr val="222222"/>
              </a:solidFill>
            </a:endParaRPr>
          </a:p>
          <a:p>
            <a:pPr marL="914400" lvl="0" indent="0" algn="l" rtl="0">
              <a:spcBef>
                <a:spcPts val="1000"/>
              </a:spcBef>
              <a:spcAft>
                <a:spcPts val="0"/>
              </a:spcAft>
              <a:buNone/>
            </a:pPr>
            <a:endParaRPr sz="26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0"/>
              </a:spcAft>
              <a:buNone/>
            </a:pP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344" name="Google Shape;2344;p71"/>
          <p:cNvSpPr txBox="1"/>
          <p:nvPr/>
        </p:nvSpPr>
        <p:spPr>
          <a:xfrm>
            <a:off x="1095094" y="2838953"/>
            <a:ext cx="619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2000" b="1">
                <a:solidFill>
                  <a:schemeClr val="dk1"/>
                </a:solidFill>
                <a:latin typeface="Consolas"/>
                <a:ea typeface="Consolas"/>
                <a:cs typeface="Consolas"/>
                <a:sym typeface="Consolas"/>
              </a:rPr>
              <a:t>git push origin main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2">
                                            <p:txEl>
                                              <p:pRg st="2" end="2"/>
                                            </p:txEl>
                                          </p:spTgt>
                                        </p:tgtEl>
                                        <p:attrNameLst>
                                          <p:attrName>style.visibility</p:attrName>
                                        </p:attrNameLst>
                                      </p:cBhvr>
                                      <p:to>
                                        <p:strVal val="visible"/>
                                      </p:to>
                                    </p:set>
                                    <p:animEffect transition="in" filter="fade">
                                      <p:cBhvr>
                                        <p:cTn id="17" dur="1000"/>
                                        <p:tgtEl>
                                          <p:spTgt spid="2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2">
                                            <p:txEl>
                                              <p:pRg st="3" end="3"/>
                                            </p:txEl>
                                          </p:spTgt>
                                        </p:tgtEl>
                                        <p:attrNameLst>
                                          <p:attrName>style.visibility</p:attrName>
                                        </p:attrNameLst>
                                      </p:cBhvr>
                                      <p:to>
                                        <p:strVal val="visible"/>
                                      </p:to>
                                    </p:set>
                                    <p:animEffect transition="in" filter="fade">
                                      <p:cBhvr>
                                        <p:cTn id="22" dur="1000"/>
                                        <p:tgtEl>
                                          <p:spTgt spid="2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2">
                                            <p:txEl>
                                              <p:pRg st="4" end="4"/>
                                            </p:txEl>
                                          </p:spTgt>
                                        </p:tgtEl>
                                        <p:attrNameLst>
                                          <p:attrName>style.visibility</p:attrName>
                                        </p:attrNameLst>
                                      </p:cBhvr>
                                      <p:to>
                                        <p:strVal val="visible"/>
                                      </p:to>
                                    </p:set>
                                    <p:animEffect transition="in" filter="fade">
                                      <p:cBhvr>
                                        <p:cTn id="27" dur="1000"/>
                                        <p:tgtEl>
                                          <p:spTgt spid="2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2">
                                            <p:txEl>
                                              <p:pRg st="5" end="5"/>
                                            </p:txEl>
                                          </p:spTgt>
                                        </p:tgtEl>
                                        <p:attrNameLst>
                                          <p:attrName>style.visibility</p:attrName>
                                        </p:attrNameLst>
                                      </p:cBhvr>
                                      <p:to>
                                        <p:strVal val="visible"/>
                                      </p:to>
                                    </p:set>
                                    <p:animEffect transition="in" filter="fade">
                                      <p:cBhvr>
                                        <p:cTn id="32" dur="1000"/>
                                        <p:tgtEl>
                                          <p:spTgt spid="2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2">
                                            <p:txEl>
                                              <p:pRg st="6" end="6"/>
                                            </p:txEl>
                                          </p:spTgt>
                                        </p:tgtEl>
                                        <p:attrNameLst>
                                          <p:attrName>style.visibility</p:attrName>
                                        </p:attrNameLst>
                                      </p:cBhvr>
                                      <p:to>
                                        <p:strVal val="visible"/>
                                      </p:to>
                                    </p:set>
                                    <p:animEffect transition="in" filter="fade">
                                      <p:cBhvr>
                                        <p:cTn id="37" dur="1000"/>
                                        <p:tgtEl>
                                          <p:spTgt spid="23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44"/>
                                        </p:tgtEl>
                                        <p:attrNameLst>
                                          <p:attrName>style.visibility</p:attrName>
                                        </p:attrNameLst>
                                      </p:cBhvr>
                                      <p:to>
                                        <p:strVal val="visible"/>
                                      </p:to>
                                    </p:set>
                                    <p:animEffect transition="in" filter="fade">
                                      <p:cBhvr>
                                        <p:cTn id="42" dur="1000"/>
                                        <p:tgtEl>
                                          <p:spTgt spid="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Woohoo! </a:t>
            </a:r>
            <a:endParaRPr sz="4500" b="1">
              <a:latin typeface="Lato"/>
              <a:ea typeface="Lato"/>
              <a:cs typeface="Lato"/>
              <a:sym typeface="Lato"/>
            </a:endParaRPr>
          </a:p>
          <a:p>
            <a:pPr marL="0" lvl="0" indent="0" algn="ctr" rtl="0">
              <a:spcBef>
                <a:spcPts val="600"/>
              </a:spcBef>
              <a:spcAft>
                <a:spcPts val="0"/>
              </a:spcAft>
              <a:buNone/>
            </a:pPr>
            <a:r>
              <a:rPr lang="en" sz="4500" b="1">
                <a:latin typeface="Lato"/>
                <a:ea typeface="Lato"/>
                <a:cs typeface="Lato"/>
                <a:sym typeface="Lato"/>
              </a:rPr>
              <a:t>You just created and pushed to a repo!</a:t>
            </a:r>
            <a:endParaRPr sz="4500" b="1">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352" name="Google Shape;2352;p72"/>
          <p:cNvGrpSpPr/>
          <p:nvPr/>
        </p:nvGrpSpPr>
        <p:grpSpPr>
          <a:xfrm rot="673206">
            <a:off x="3932504" y="465777"/>
            <a:ext cx="1363994" cy="1364167"/>
            <a:chOff x="570875" y="4322250"/>
            <a:chExt cx="443300" cy="443325"/>
          </a:xfrm>
        </p:grpSpPr>
        <p:sp>
          <p:nvSpPr>
            <p:cNvPr id="2353" name="Google Shape;2353;p7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08" name="Google Shape;2008;p28"/>
          <p:cNvSpPr txBox="1">
            <a:spLocks noGrp="1"/>
          </p:cNvSpPr>
          <p:nvPr>
            <p:ph type="ctrTitle" idx="4294967295"/>
          </p:nvPr>
        </p:nvSpPr>
        <p:spPr>
          <a:xfrm>
            <a:off x="1580650" y="1141600"/>
            <a:ext cx="23649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Programming?</a:t>
            </a:r>
            <a:endParaRPr sz="3800" b="1"/>
          </a:p>
        </p:txBody>
      </p:sp>
      <p:sp>
        <p:nvSpPr>
          <p:cNvPr id="2009" name="Google Shape;2009;p28"/>
          <p:cNvSpPr txBox="1">
            <a:spLocks noGrp="1"/>
          </p:cNvSpPr>
          <p:nvPr>
            <p:ph type="ctrTitle" idx="4294967295"/>
          </p:nvPr>
        </p:nvSpPr>
        <p:spPr>
          <a:xfrm>
            <a:off x="6389675" y="2680925"/>
            <a:ext cx="17487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Coding?</a:t>
            </a:r>
            <a:endParaRPr sz="3800" b="1"/>
          </a:p>
        </p:txBody>
      </p:sp>
      <p:sp>
        <p:nvSpPr>
          <p:cNvPr id="2010" name="Google Shape;2010;p28"/>
          <p:cNvSpPr txBox="1">
            <a:spLocks noGrp="1"/>
          </p:cNvSpPr>
          <p:nvPr>
            <p:ph type="ctrTitle" idx="4294967295"/>
          </p:nvPr>
        </p:nvSpPr>
        <p:spPr>
          <a:xfrm>
            <a:off x="1345091" y="2102625"/>
            <a:ext cx="21285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Engineering?</a:t>
            </a:r>
            <a:endParaRPr sz="3800" b="1"/>
          </a:p>
        </p:txBody>
      </p:sp>
      <p:sp>
        <p:nvSpPr>
          <p:cNvPr id="2011" name="Google Shape;2011;p28"/>
          <p:cNvSpPr txBox="1">
            <a:spLocks noGrp="1"/>
          </p:cNvSpPr>
          <p:nvPr>
            <p:ph type="ctrTitle" idx="4294967295"/>
          </p:nvPr>
        </p:nvSpPr>
        <p:spPr>
          <a:xfrm>
            <a:off x="3710825" y="2787716"/>
            <a:ext cx="25620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Development?</a:t>
            </a:r>
            <a:endParaRPr sz="3800" b="1"/>
          </a:p>
        </p:txBody>
      </p:sp>
      <p:sp>
        <p:nvSpPr>
          <p:cNvPr id="2012" name="Google Shape;2012;p28"/>
          <p:cNvSpPr txBox="1">
            <a:spLocks noGrp="1"/>
          </p:cNvSpPr>
          <p:nvPr>
            <p:ph type="ctrTitle" idx="4294967295"/>
          </p:nvPr>
        </p:nvSpPr>
        <p:spPr>
          <a:xfrm>
            <a:off x="4306175" y="1489550"/>
            <a:ext cx="2316300" cy="10395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Application</a:t>
            </a:r>
            <a:endParaRPr sz="3800"/>
          </a:p>
          <a:p>
            <a:pPr marL="0" lvl="0" indent="0" algn="ctr" rtl="0">
              <a:lnSpc>
                <a:spcPct val="80000"/>
              </a:lnSpc>
              <a:spcBef>
                <a:spcPts val="0"/>
              </a:spcBef>
              <a:spcAft>
                <a:spcPts val="0"/>
              </a:spcAft>
              <a:buNone/>
            </a:pPr>
            <a:r>
              <a:rPr lang="en" sz="3800"/>
              <a:t>Development?</a:t>
            </a:r>
            <a:endParaRPr sz="3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768600" y="-134907"/>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50" y="292274"/>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3600" b="1" dirty="0">
                <a:latin typeface="Lato"/>
                <a:ea typeface="Lato"/>
                <a:cs typeface="Lato"/>
                <a:sym typeface="Lato"/>
              </a:rPr>
              <a:t>We just connected the local git folder we created and initialized to the remote git repo hosted by GitHub. Let’s try another very common use case.</a:t>
            </a:r>
            <a:endParaRPr sz="3600" b="1" dirty="0">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148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681670" y="0"/>
            <a:ext cx="7357800" cy="259225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US" sz="2600" dirty="0">
                <a:solidFill>
                  <a:srgbClr val="222222"/>
                </a:solidFill>
              </a:rPr>
              <a:t>Let’s create another git repo named </a:t>
            </a:r>
            <a:r>
              <a:rPr lang="en-US" sz="3200" dirty="0">
                <a:solidFill>
                  <a:srgbClr val="222222"/>
                </a:solidFill>
              </a:rPr>
              <a:t>portfolio</a:t>
            </a:r>
            <a:br>
              <a:rPr lang="en-US" sz="2600" dirty="0">
                <a:solidFill>
                  <a:srgbClr val="222222"/>
                </a:solidFill>
              </a:rPr>
            </a:br>
            <a:r>
              <a:rPr lang="en-US" sz="2600" dirty="0">
                <a:solidFill>
                  <a:srgbClr val="222222"/>
                </a:solidFill>
              </a:rPr>
              <a:t>Notice there is an HTTPS option to clone the repo when you expand the Code button. Click the copy icon.</a:t>
            </a:r>
            <a:endParaRPr sz="2600" dirty="0">
              <a:solidFill>
                <a:srgbClr val="222222"/>
              </a:solidFill>
            </a:endParaRPr>
          </a:p>
          <a:p>
            <a:pPr marL="577850" lvl="0" indent="-514350">
              <a:spcBef>
                <a:spcPts val="1000"/>
              </a:spcBef>
              <a:buClr>
                <a:srgbClr val="222222"/>
              </a:buClr>
              <a:buSzPts val="2600"/>
              <a:buFont typeface="+mj-lt"/>
              <a:buAutoNum type="arabicPeriod"/>
            </a:pPr>
            <a:r>
              <a:rPr lang="en" sz="2600" dirty="0">
                <a:solidFill>
                  <a:srgbClr val="222222"/>
                </a:solidFill>
              </a:rPr>
              <a:t>Back in VSCode, in the terminal, navigate to your project folder and type :</a:t>
            </a:r>
            <a:br>
              <a:rPr lang="en" sz="2600" dirty="0">
                <a:solidFill>
                  <a:srgbClr val="222222"/>
                </a:solidFill>
              </a:rPr>
            </a:br>
            <a:r>
              <a:rPr lang="en" sz="1800" b="1" dirty="0">
                <a:solidFill>
                  <a:srgbClr val="222222"/>
                </a:solidFill>
                <a:latin typeface="Consolas"/>
                <a:ea typeface="Consolas"/>
                <a:cs typeface="Consolas"/>
                <a:sym typeface="Consolas"/>
              </a:rPr>
              <a:t>git clone (and paste the copied text)</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Example:</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git clone </a:t>
            </a:r>
            <a:r>
              <a:rPr lang="en-US" sz="1800" b="1" dirty="0">
                <a:solidFill>
                  <a:schemeClr val="bg2"/>
                </a:solidFill>
                <a:latin typeface="Consolas"/>
                <a:ea typeface="Consolas"/>
                <a:cs typeface="Consolas"/>
                <a:sym typeface="Consolas"/>
                <a:hlinkClick r:id="rId3"/>
              </a:rPr>
              <a:t>https://github.com/username/portfolio.git</a:t>
            </a:r>
            <a:br>
              <a:rPr lang="en-US" sz="1800" b="1" dirty="0">
                <a:solidFill>
                  <a:schemeClr val="bg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r>
              <a:rPr lang="en-US" sz="1800" b="1" dirty="0">
                <a:solidFill>
                  <a:srgbClr val="222222"/>
                </a:solidFill>
                <a:latin typeface="Consolas"/>
                <a:ea typeface="Consolas"/>
                <a:cs typeface="Consolas"/>
                <a:sym typeface="Consolas"/>
              </a:rPr>
              <a:t>You should see git downloading code from the remote repo hosted at GitHub.</a:t>
            </a:r>
            <a:br>
              <a:rPr lang="en-US" sz="1800" b="1" dirty="0">
                <a:solidFill>
                  <a:srgbClr val="22222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41036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3506" y="135985"/>
            <a:ext cx="7357800" cy="4242525"/>
          </a:xfrm>
          <a:prstGeom prst="rect">
            <a:avLst/>
          </a:prstGeom>
        </p:spPr>
        <p:txBody>
          <a:bodyPr spcFirstLastPara="1" wrap="square" lIns="0" tIns="0" rIns="0" bIns="0" anchor="t" anchorCtr="0">
            <a:noAutofit/>
          </a:bodyPr>
          <a:lstStyle/>
          <a:p>
            <a:pPr marL="577850" indent="-514350">
              <a:buClr>
                <a:srgbClr val="222222"/>
              </a:buClr>
              <a:buSzPts val="2600"/>
              <a:buFont typeface="+mj-lt"/>
              <a:buAutoNum type="arabicPeriod" startAt="3"/>
            </a:pPr>
            <a:r>
              <a:rPr lang="en-US" sz="2800" dirty="0">
                <a:solidFill>
                  <a:srgbClr val="222222"/>
                </a:solidFill>
              </a:rPr>
              <a:t> </a:t>
            </a:r>
            <a:r>
              <a:rPr lang="en-US" sz="2400" dirty="0">
                <a:solidFill>
                  <a:srgbClr val="222222"/>
                </a:solidFill>
              </a:rPr>
              <a:t>Without having to manually connect our repo to the remote repo on GitHub like we did previously, we can see a folder was automatically created whose name matches the remote repository name and they are automatically connected!</a:t>
            </a:r>
            <a:br>
              <a:rPr lang="en-US" sz="2400" dirty="0">
                <a:solidFill>
                  <a:srgbClr val="222222"/>
                </a:solidFill>
              </a:rPr>
            </a:br>
            <a:r>
              <a:rPr lang="en-US" sz="2400" dirty="0"/>
              <a:t>You can view the remote configuration for any repo with</a:t>
            </a:r>
            <a:r>
              <a:rPr lang="en-US" sz="2800" dirty="0">
                <a:solidFill>
                  <a:srgbClr val="222222"/>
                </a:solidFill>
              </a:rPr>
              <a:t>:</a:t>
            </a:r>
            <a:br>
              <a:rPr lang="en-US" sz="3200" dirty="0">
                <a:solidFill>
                  <a:srgbClr val="222222"/>
                </a:solidFill>
              </a:rPr>
            </a:br>
            <a:r>
              <a:rPr lang="en" sz="2400" b="1" dirty="0">
                <a:solidFill>
                  <a:srgbClr val="222222"/>
                </a:solidFill>
                <a:latin typeface="Consolas"/>
                <a:ea typeface="Consolas"/>
                <a:cs typeface="Consolas"/>
                <a:sym typeface="Consolas"/>
              </a:rPr>
              <a:t>git </a:t>
            </a:r>
            <a:r>
              <a:rPr lang="en-US" sz="2400" b="1" dirty="0">
                <a:solidFill>
                  <a:srgbClr val="222222"/>
                </a:solidFill>
                <a:latin typeface="Consolas"/>
                <a:ea typeface="Consolas"/>
                <a:cs typeface="Consolas"/>
                <a:sym typeface="Consolas"/>
              </a:rPr>
              <a:t>remote –v</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r>
              <a:rPr lang="en-US" sz="2400" b="1" dirty="0">
                <a:solidFill>
                  <a:srgbClr val="222222"/>
                </a:solidFill>
                <a:latin typeface="Lato Black" panose="020B0604020202020204" charset="0"/>
                <a:ea typeface="Consolas"/>
                <a:cs typeface="Consolas"/>
                <a:sym typeface="Consolas"/>
              </a:rPr>
              <a:t>4. Edit the README.md and push to main again!</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dirty="0">
                <a:solidFill>
                  <a:srgbClr val="222222"/>
                </a:solidFill>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42495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7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300" b="1" dirty="0">
                <a:latin typeface="Consolas"/>
                <a:ea typeface="Consolas"/>
                <a:cs typeface="Consolas"/>
                <a:sym typeface="Consolas"/>
              </a:rPr>
              <a:t>git push origin main</a:t>
            </a:r>
            <a:endParaRPr sz="3700" dirty="0">
              <a:solidFill>
                <a:srgbClr val="000000"/>
              </a:solidFill>
              <a:latin typeface="Arial"/>
              <a:ea typeface="Arial"/>
              <a:cs typeface="Arial"/>
              <a:sym typeface="Arial"/>
            </a:endParaRPr>
          </a:p>
          <a:p>
            <a:pPr marL="0" lvl="0" indent="0" algn="l" rtl="0">
              <a:spcBef>
                <a:spcPts val="1000"/>
              </a:spcBef>
              <a:spcAft>
                <a:spcPts val="0"/>
              </a:spcAft>
              <a:buNone/>
            </a:pPr>
            <a:endParaRPr dirty="0"/>
          </a:p>
        </p:txBody>
      </p:sp>
      <p:sp>
        <p:nvSpPr>
          <p:cNvPr id="2362" name="Google Shape;2362;p73"/>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What is main?!</a:t>
            </a:r>
            <a:endParaRPr>
              <a:solidFill>
                <a:srgbClr val="222222"/>
              </a:solidFill>
            </a:endParaRPr>
          </a:p>
        </p:txBody>
      </p:sp>
      <p:cxnSp>
        <p:nvCxnSpPr>
          <p:cNvPr id="2363" name="Google Shape;2363;p73"/>
          <p:cNvCxnSpPr/>
          <p:nvPr/>
        </p:nvCxnSpPr>
        <p:spPr>
          <a:xfrm>
            <a:off x="5848900" y="1888675"/>
            <a:ext cx="1185600" cy="0"/>
          </a:xfrm>
          <a:prstGeom prst="straightConnector1">
            <a:avLst/>
          </a:prstGeom>
          <a:noFill/>
          <a:ln w="28575" cap="flat" cmpd="sng">
            <a:solidFill>
              <a:srgbClr val="BD2A3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3"/>
                                        </p:tgtEl>
                                        <p:attrNameLst>
                                          <p:attrName>style.visibility</p:attrName>
                                        </p:attrNameLst>
                                      </p:cBhvr>
                                      <p:to>
                                        <p:strVal val="visible"/>
                                      </p:to>
                                    </p:set>
                                    <p:animEffect transition="in" filter="fade">
                                      <p:cBhvr>
                                        <p:cTn id="7" dur="1000"/>
                                        <p:tgtEl>
                                          <p:spTgt spid="2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2"/>
                                        </p:tgtEl>
                                        <p:attrNameLst>
                                          <p:attrName>style.visibility</p:attrName>
                                        </p:attrNameLst>
                                      </p:cBhvr>
                                      <p:to>
                                        <p:strVal val="visible"/>
                                      </p:to>
                                    </p:set>
                                    <p:animEffect transition="in" filter="fade">
                                      <p:cBhvr>
                                        <p:cTn id="12" dur="1000"/>
                                        <p:tgtEl>
                                          <p:spTgt spid="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Branching</a:t>
            </a:r>
            <a:endParaRPr>
              <a:solidFill>
                <a:schemeClr val="accent1"/>
              </a:solidFill>
            </a:endParaRPr>
          </a:p>
          <a:p>
            <a:pPr marL="0" lvl="0" indent="0" algn="l" rtl="0">
              <a:spcBef>
                <a:spcPts val="0"/>
              </a:spcBef>
              <a:spcAft>
                <a:spcPts val="0"/>
              </a:spcAft>
              <a:buNone/>
            </a:pPr>
            <a:endParaRPr/>
          </a:p>
        </p:txBody>
      </p:sp>
      <p:sp>
        <p:nvSpPr>
          <p:cNvPr id="2369" name="Google Shape;2369;p7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point in the history where you will work from</a:t>
            </a:r>
            <a:endParaRPr>
              <a:solidFill>
                <a:srgbClr val="22222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Checking out</a:t>
            </a:r>
            <a:endParaRPr>
              <a:solidFill>
                <a:schemeClr val="accent1"/>
              </a:solidFill>
            </a:endParaRPr>
          </a:p>
          <a:p>
            <a:pPr marL="0" lvl="0" indent="0" algn="l" rtl="0">
              <a:spcBef>
                <a:spcPts val="0"/>
              </a:spcBef>
              <a:spcAft>
                <a:spcPts val="0"/>
              </a:spcAft>
              <a:buNone/>
            </a:pPr>
            <a:endParaRPr/>
          </a:p>
        </p:txBody>
      </p:sp>
      <p:sp>
        <p:nvSpPr>
          <p:cNvPr id="2375" name="Google Shape;2375;p7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rgbClr val="222222"/>
                </a:solidFill>
              </a:rPr>
              <a:t>Swapping from one branch to another</a:t>
            </a:r>
          </a:p>
          <a:p>
            <a:pPr marL="0" lvl="0" indent="0" algn="l" rtl="0">
              <a:spcBef>
                <a:spcPts val="0"/>
              </a:spcBef>
              <a:spcAft>
                <a:spcPts val="0"/>
              </a:spcAft>
              <a:buNone/>
            </a:pPr>
            <a:r>
              <a:rPr lang="en-US" dirty="0">
                <a:solidFill>
                  <a:srgbClr val="222222"/>
                </a:solidFill>
              </a:rPr>
              <a:t>g</a:t>
            </a:r>
            <a:r>
              <a:rPr lang="en" dirty="0">
                <a:solidFill>
                  <a:srgbClr val="222222"/>
                </a:solidFill>
              </a:rPr>
              <a:t>it checkout –b branchname</a:t>
            </a:r>
            <a:endParaRPr dirty="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76"/>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Pull/Merge Requests</a:t>
            </a:r>
            <a:endParaRPr>
              <a:solidFill>
                <a:schemeClr val="accent1"/>
              </a:solidFill>
            </a:endParaRPr>
          </a:p>
          <a:p>
            <a:pPr marL="0" lvl="0" indent="0" algn="l" rtl="0">
              <a:spcBef>
                <a:spcPts val="0"/>
              </a:spcBef>
              <a:spcAft>
                <a:spcPts val="0"/>
              </a:spcAft>
              <a:buNone/>
            </a:pPr>
            <a:endParaRPr/>
          </a:p>
        </p:txBody>
      </p:sp>
      <p:sp>
        <p:nvSpPr>
          <p:cNvPr id="2381" name="Google Shape;2381;p76"/>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Asking for the code of your branch to be combined with another branch </a:t>
            </a:r>
            <a:endParaRPr>
              <a:solidFill>
                <a:srgbClr val="222222"/>
              </a:solidFill>
            </a:endParaRPr>
          </a:p>
          <a:p>
            <a:pPr marL="0" lvl="0" indent="0" algn="l" rtl="0">
              <a:spcBef>
                <a:spcPts val="0"/>
              </a:spcBef>
              <a:spcAft>
                <a:spcPts val="0"/>
              </a:spcAft>
              <a:buNone/>
            </a:pPr>
            <a:r>
              <a:rPr lang="en">
                <a:solidFill>
                  <a:srgbClr val="222222"/>
                </a:solidFill>
              </a:rPr>
              <a:t>(most likely main)</a:t>
            </a:r>
            <a:endParaRPr>
              <a:solidFill>
                <a:srgbClr val="22222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77"/>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Merging </a:t>
            </a:r>
            <a:endParaRPr/>
          </a:p>
        </p:txBody>
      </p:sp>
      <p:sp>
        <p:nvSpPr>
          <p:cNvPr id="2387" name="Google Shape;2387;p77"/>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Taking the code from your branch and adding it into another branch</a:t>
            </a:r>
            <a:endParaRPr>
              <a:solidFill>
                <a:srgbClr val="222222"/>
              </a:solidFill>
            </a:endParaRPr>
          </a:p>
          <a:p>
            <a:pPr marL="0" lvl="0" indent="0" algn="l" rtl="0">
              <a:spcBef>
                <a:spcPts val="0"/>
              </a:spcBef>
              <a:spcAft>
                <a:spcPts val="0"/>
              </a:spcAft>
              <a:buNone/>
            </a:pPr>
            <a:r>
              <a:rPr lang="en">
                <a:solidFill>
                  <a:srgbClr val="222222"/>
                </a:solidFill>
              </a:rPr>
              <a:t>(usually main)</a:t>
            </a:r>
            <a:endParaRPr>
              <a:solidFill>
                <a:srgbClr val="22222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78"/>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Conflicts</a:t>
            </a:r>
            <a:endParaRPr/>
          </a:p>
        </p:txBody>
      </p:sp>
      <p:sp>
        <p:nvSpPr>
          <p:cNvPr id="2393" name="Google Shape;2393;p78"/>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two changes have been made to the same block of code and Git can’t work out which one should be kept</a:t>
            </a:r>
            <a:endParaRPr>
              <a:solidFill>
                <a:srgbClr val="22222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79"/>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Forking</a:t>
            </a:r>
            <a:endParaRPr/>
          </a:p>
        </p:txBody>
      </p:sp>
      <p:sp>
        <p:nvSpPr>
          <p:cNvPr id="2399" name="Google Shape;2399;p79"/>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Making a copy of someone else’s repo for you to clone and work on.</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Google Shape;2017;p29"/>
          <p:cNvPicPr preferRelativeResize="0"/>
          <p:nvPr/>
        </p:nvPicPr>
        <p:blipFill rotWithShape="1">
          <a:blip r:embed="rId3">
            <a:alphaModFix/>
          </a:blip>
          <a:srcRect l="21911" r="21905"/>
          <a:stretch/>
        </p:blipFill>
        <p:spPr>
          <a:xfrm>
            <a:off x="3189150" y="465844"/>
            <a:ext cx="2765700" cy="2765700"/>
          </a:xfrm>
          <a:prstGeom prst="ellipse">
            <a:avLst/>
          </a:prstGeom>
          <a:noFill/>
          <a:ln w="228600" cap="flat" cmpd="sng">
            <a:solidFill>
              <a:srgbClr val="FFFFFF"/>
            </a:solidFill>
            <a:prstDash val="solid"/>
            <a:round/>
            <a:headEnd type="none" w="sm" len="sm"/>
            <a:tailEnd type="none" w="sm" len="sm"/>
          </a:ln>
        </p:spPr>
      </p:pic>
      <p:sp>
        <p:nvSpPr>
          <p:cNvPr id="2018" name="Google Shape;2018;p29"/>
          <p:cNvSpPr txBox="1">
            <a:spLocks noGrp="1"/>
          </p:cNvSpPr>
          <p:nvPr>
            <p:ph type="title"/>
          </p:nvPr>
        </p:nvSpPr>
        <p:spPr>
          <a:xfrm>
            <a:off x="1051400" y="3407725"/>
            <a:ext cx="70413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Ada Lovelace - World’s First Computer Programmer</a:t>
            </a:r>
            <a:endParaRPr/>
          </a:p>
        </p:txBody>
      </p:sp>
      <p:sp>
        <p:nvSpPr>
          <p:cNvPr id="2019" name="Google Shape;2019;p29"/>
          <p:cNvSpPr txBox="1">
            <a:spLocks noGrp="1"/>
          </p:cNvSpPr>
          <p:nvPr>
            <p:ph type="body" idx="1"/>
          </p:nvPr>
        </p:nvSpPr>
        <p:spPr>
          <a:xfrm>
            <a:off x="1051400" y="3809223"/>
            <a:ext cx="7041300" cy="121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a:t>Created the first computer program</a:t>
            </a:r>
            <a:br>
              <a:rPr lang="en" sz="1600"/>
            </a:br>
            <a:r>
              <a:rPr lang="en" sz="1600"/>
              <a:t> before the first computer was even built!</a:t>
            </a:r>
            <a:endParaRPr sz="1600"/>
          </a:p>
        </p:txBody>
      </p:sp>
      <p:sp>
        <p:nvSpPr>
          <p:cNvPr id="2020" name="Google Shape;2020;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80"/>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We’re going to use this repo to build a website!</a:t>
            </a:r>
            <a:endParaRPr sz="4500" b="1">
              <a:latin typeface="Lato"/>
              <a:ea typeface="Lato"/>
              <a:cs typeface="Lato"/>
              <a:sym typeface="Lato"/>
            </a:endParaRPr>
          </a:p>
        </p:txBody>
      </p:sp>
      <p:sp>
        <p:nvSpPr>
          <p:cNvPr id="2406" name="Google Shape;2406;p8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2407" name="Google Shape;2407;p80"/>
          <p:cNvGrpSpPr/>
          <p:nvPr/>
        </p:nvGrpSpPr>
        <p:grpSpPr>
          <a:xfrm rot="673206">
            <a:off x="3932504" y="465777"/>
            <a:ext cx="1363994" cy="1364167"/>
            <a:chOff x="570875" y="4322250"/>
            <a:chExt cx="443300" cy="443325"/>
          </a:xfrm>
        </p:grpSpPr>
        <p:sp>
          <p:nvSpPr>
            <p:cNvPr id="2408" name="Google Shape;2408;p8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81"/>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file in the folder you made earlier called “index.html”</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Open the index file in VS code</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Let’s write some HTML</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417" name="Google Shape;2417;p8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82"/>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06400" algn="l" rtl="0">
              <a:spcBef>
                <a:spcPts val="0"/>
              </a:spcBef>
              <a:spcAft>
                <a:spcPts val="0"/>
              </a:spcAft>
              <a:buClr>
                <a:srgbClr val="222222"/>
              </a:buClr>
              <a:buSzPts val="2800"/>
              <a:buAutoNum type="arabicPeriod"/>
            </a:pPr>
            <a:r>
              <a:rPr lang="en" sz="2800">
                <a:solidFill>
                  <a:srgbClr val="222222"/>
                </a:solidFill>
              </a:rPr>
              <a:t>Type “html” and press the tab key, VS Code will autocomplete a beginner html template for you!</a:t>
            </a:r>
            <a:endParaRPr sz="2800">
              <a:solidFill>
                <a:srgbClr val="222222"/>
              </a:solidFill>
            </a:endParaRPr>
          </a:p>
          <a:p>
            <a:pPr marL="457200" lvl="0" indent="-406400" algn="l" rtl="0">
              <a:spcBef>
                <a:spcPts val="1000"/>
              </a:spcBef>
              <a:spcAft>
                <a:spcPts val="0"/>
              </a:spcAft>
              <a:buClr>
                <a:srgbClr val="222222"/>
              </a:buClr>
              <a:buSzPts val="2800"/>
              <a:buAutoNum type="arabicPeriod"/>
            </a:pPr>
            <a:r>
              <a:rPr lang="en" sz="2800">
                <a:solidFill>
                  <a:srgbClr val="222222"/>
                </a:solidFill>
              </a:rPr>
              <a:t>Let’s install an extension to serve our new website!</a:t>
            </a:r>
            <a:br>
              <a:rPr lang="en" sz="2800">
                <a:solidFill>
                  <a:srgbClr val="222222"/>
                </a:solidFill>
              </a:rPr>
            </a:br>
            <a:r>
              <a:rPr lang="en" sz="1400" u="sng">
                <a:solidFill>
                  <a:schemeClr val="hlink"/>
                </a:solidFill>
                <a:hlinkClick r:id="rId3"/>
              </a:rPr>
              <a:t>https://marketplace.visualstudio.com/items?itemName=ritwickdey.LiveServer</a:t>
            </a:r>
            <a:endParaRPr sz="1400">
              <a:solidFill>
                <a:srgbClr val="222222"/>
              </a:solidFill>
            </a:endParaRPr>
          </a:p>
          <a:p>
            <a:pPr marL="0" lvl="0" indent="0" algn="l" rtl="0">
              <a:spcBef>
                <a:spcPts val="1000"/>
              </a:spcBef>
              <a:spcAft>
                <a:spcPts val="0"/>
              </a:spcAft>
              <a:buNone/>
            </a:pPr>
            <a:endParaRPr sz="2800">
              <a:solidFill>
                <a:srgbClr val="222222"/>
              </a:solidFill>
            </a:endParaRPr>
          </a:p>
          <a:p>
            <a:pPr marL="0" lvl="0" indent="0" algn="l" rtl="0">
              <a:spcBef>
                <a:spcPts val="1000"/>
              </a:spcBef>
              <a:spcAft>
                <a:spcPts val="1000"/>
              </a:spcAft>
              <a:buNone/>
            </a:pPr>
            <a:endParaRPr sz="2500">
              <a:solidFill>
                <a:srgbClr val="222222"/>
              </a:solidFill>
            </a:endParaRPr>
          </a:p>
        </p:txBody>
      </p:sp>
      <p:sp>
        <p:nvSpPr>
          <p:cNvPr id="2423" name="Google Shape;2423;p8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2">
                                            <p:txEl>
                                              <p:pRg st="0" end="0"/>
                                            </p:txEl>
                                          </p:spTgt>
                                        </p:tgtEl>
                                        <p:attrNameLst>
                                          <p:attrName>style.visibility</p:attrName>
                                        </p:attrNameLst>
                                      </p:cBhvr>
                                      <p:to>
                                        <p:strVal val="visible"/>
                                      </p:to>
                                    </p:set>
                                    <p:animEffect transition="in" filter="fade">
                                      <p:cBhvr>
                                        <p:cTn id="7" dur="1000"/>
                                        <p:tgtEl>
                                          <p:spTgt spid="24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2">
                                            <p:txEl>
                                              <p:pRg st="1" end="1"/>
                                            </p:txEl>
                                          </p:spTgt>
                                        </p:tgtEl>
                                        <p:attrNameLst>
                                          <p:attrName>style.visibility</p:attrName>
                                        </p:attrNameLst>
                                      </p:cBhvr>
                                      <p:to>
                                        <p:strVal val="visible"/>
                                      </p:to>
                                    </p:set>
                                    <p:animEffect transition="in" filter="fade">
                                      <p:cBhvr>
                                        <p:cTn id="12" dur="1000"/>
                                        <p:tgtEl>
                                          <p:spTgt spid="24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2">
                                            <p:txEl>
                                              <p:pRg st="2" end="2"/>
                                            </p:txEl>
                                          </p:spTgt>
                                        </p:tgtEl>
                                        <p:attrNameLst>
                                          <p:attrName>style.visibility</p:attrName>
                                        </p:attrNameLst>
                                      </p:cBhvr>
                                      <p:to>
                                        <p:strVal val="visible"/>
                                      </p:to>
                                    </p:set>
                                    <p:animEffect transition="in" filter="fade">
                                      <p:cBhvr>
                                        <p:cTn id="17" dur="1000"/>
                                        <p:tgtEl>
                                          <p:spTgt spid="24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2">
                                            <p:txEl>
                                              <p:pRg st="3" end="3"/>
                                            </p:txEl>
                                          </p:spTgt>
                                        </p:tgtEl>
                                        <p:attrNameLst>
                                          <p:attrName>style.visibility</p:attrName>
                                        </p:attrNameLst>
                                      </p:cBhvr>
                                      <p:to>
                                        <p:strVal val="visible"/>
                                      </p:to>
                                    </p:set>
                                    <p:animEffect transition="in" filter="fade">
                                      <p:cBhvr>
                                        <p:cTn id="22" dur="1000"/>
                                        <p:tgtEl>
                                          <p:spTgt spid="24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8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429" name="Google Shape;2429;p83"/>
          <p:cNvSpPr txBox="1">
            <a:spLocks noGrp="1"/>
          </p:cNvSpPr>
          <p:nvPr>
            <p:ph type="ctrTitle" idx="4294967295"/>
          </p:nvPr>
        </p:nvSpPr>
        <p:spPr>
          <a:xfrm>
            <a:off x="1034300" y="758900"/>
            <a:ext cx="6593700" cy="166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4"/>
                </a:solidFill>
              </a:rPr>
              <a:t>Thank you for joining in!</a:t>
            </a:r>
            <a:endParaRPr sz="6000">
              <a:solidFill>
                <a:schemeClr val="accent4"/>
              </a:solidFill>
            </a:endParaRPr>
          </a:p>
        </p:txBody>
      </p:sp>
      <p:sp>
        <p:nvSpPr>
          <p:cNvPr id="2430" name="Google Shape;2430;p83"/>
          <p:cNvSpPr txBox="1"/>
          <p:nvPr/>
        </p:nvSpPr>
        <p:spPr>
          <a:xfrm>
            <a:off x="1034300" y="3072500"/>
            <a:ext cx="63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Light"/>
                <a:ea typeface="Lato Light"/>
                <a:cs typeface="Lato Light"/>
                <a:sym typeface="Lato Light"/>
              </a:rPr>
              <a:t>We’ll see you in the next lesson where we’ll start writing our portfolio site!</a:t>
            </a:r>
            <a:endParaRPr>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30"/>
          <p:cNvSpPr txBox="1">
            <a:spLocks noGrp="1"/>
          </p:cNvSpPr>
          <p:nvPr>
            <p:ph type="ctrTitle" idx="4294967295"/>
          </p:nvPr>
        </p:nvSpPr>
        <p:spPr>
          <a:xfrm>
            <a:off x="1374150" y="2444138"/>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Programming Languages</a:t>
            </a:r>
            <a:endParaRPr sz="5600">
              <a:solidFill>
                <a:srgbClr val="FFFFFF"/>
              </a:solidFill>
            </a:endParaRPr>
          </a:p>
        </p:txBody>
      </p:sp>
      <p:sp>
        <p:nvSpPr>
          <p:cNvPr id="2026" name="Google Shape;2026;p30"/>
          <p:cNvSpPr txBox="1">
            <a:spLocks noGrp="1"/>
          </p:cNvSpPr>
          <p:nvPr>
            <p:ph type="subTitle" idx="4294967295"/>
          </p:nvPr>
        </p:nvSpPr>
        <p:spPr>
          <a:xfrm>
            <a:off x="1374150" y="3240109"/>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200"/>
              <a:t>Communication between </a:t>
            </a:r>
            <a:endParaRPr sz="2200"/>
          </a:p>
          <a:p>
            <a:pPr marL="0" lvl="0" indent="0" algn="ctr" rtl="0">
              <a:spcBef>
                <a:spcPts val="600"/>
              </a:spcBef>
              <a:spcAft>
                <a:spcPts val="0"/>
              </a:spcAft>
              <a:buNone/>
            </a:pPr>
            <a:r>
              <a:rPr lang="en" sz="2200"/>
              <a:t>humans and computers</a:t>
            </a:r>
            <a:endParaRPr sz="2200"/>
          </a:p>
        </p:txBody>
      </p:sp>
      <p:sp>
        <p:nvSpPr>
          <p:cNvPr id="2027" name="Google Shape;2027;p30"/>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2028" name="Google Shape;2028;p30"/>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3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Low level Languages</a:t>
            </a:r>
            <a:endParaRPr sz="3300"/>
          </a:p>
        </p:txBody>
      </p:sp>
      <p:sp>
        <p:nvSpPr>
          <p:cNvPr id="2035" name="Google Shape;2035;p31"/>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ARM assembly code</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Requires less memory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be executed faster</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Writer has total control over the code</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work directly on memory locations</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make use of special hardware</a:t>
            </a: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36" name="Google Shape;2036;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37" name="Google Shape;2037;p31"/>
          <p:cNvSpPr txBox="1"/>
          <p:nvPr/>
        </p:nvSpPr>
        <p:spPr>
          <a:xfrm>
            <a:off x="1319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3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High level Languages</a:t>
            </a:r>
            <a:endParaRPr sz="3300"/>
          </a:p>
        </p:txBody>
      </p:sp>
      <p:sp>
        <p:nvSpPr>
          <p:cNvPr id="2043" name="Google Shape;2043;p32"/>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JavaScript</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must humans to read</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most humans to write</a:t>
            </a:r>
            <a:r>
              <a:rPr lang="en" sz="1200">
                <a:solidFill>
                  <a:schemeClr val="dk1"/>
                </a:solidFill>
                <a:latin typeface="Merriweather"/>
                <a:ea typeface="Merriweather"/>
                <a:cs typeface="Merriweather"/>
                <a:sym typeface="Merriweather"/>
              </a:rPr>
              <a:t>/modify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to debug </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Portable code – not designed to run on just one type of machine</a:t>
            </a:r>
            <a:endParaRPr sz="1200">
              <a:solidFill>
                <a:srgbClr val="2C3E50"/>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44" name="Google Shape;204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45" name="Google Shape;2045;p32"/>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9485</Words>
  <Application>Microsoft Office PowerPoint</Application>
  <PresentationFormat>On-screen Show (16:9)</PresentationFormat>
  <Paragraphs>780</Paragraphs>
  <Slides>63</Slides>
  <Notes>63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Lato</vt:lpstr>
      <vt:lpstr>Arial</vt:lpstr>
      <vt:lpstr>Amatic SC</vt:lpstr>
      <vt:lpstr>Merriweather</vt:lpstr>
      <vt:lpstr>Calibri</vt:lpstr>
      <vt:lpstr>Lato Light</vt:lpstr>
      <vt:lpstr>Lato Black</vt:lpstr>
      <vt:lpstr>Consolas</vt:lpstr>
      <vt:lpstr>Nathaniel template</vt:lpstr>
      <vt:lpstr>Silvia template</vt:lpstr>
      <vt:lpstr>Welcome to  Front End Foxes!</vt:lpstr>
      <vt:lpstr>Meet the Mentors</vt:lpstr>
      <vt:lpstr>Meet the Cohort</vt:lpstr>
      <vt:lpstr>Introduction to Programming + Tools</vt:lpstr>
      <vt:lpstr>Programming?</vt:lpstr>
      <vt:lpstr>Ada Lovelace - World’s First Computer Programmer</vt:lpstr>
      <vt:lpstr>Programming Languages</vt:lpstr>
      <vt:lpstr>Low level Languages</vt:lpstr>
      <vt:lpstr>High level Languages</vt:lpstr>
      <vt:lpstr>Programming Languages</vt:lpstr>
      <vt:lpstr>1. Editors</vt:lpstr>
      <vt:lpstr>Syntax Highlighting</vt:lpstr>
      <vt:lpstr>Extensions and Integrations </vt:lpstr>
      <vt:lpstr>Debugging</vt:lpstr>
      <vt:lpstr>Popular Editors</vt:lpstr>
      <vt:lpstr>2. Browsers</vt:lpstr>
      <vt:lpstr>Popular Desktop Browsers</vt:lpstr>
      <vt:lpstr>Popular Mobile Browsers</vt:lpstr>
      <vt:lpstr>3. Browser Dev Tools</vt:lpstr>
      <vt:lpstr>4. Command Line Tools</vt:lpstr>
      <vt:lpstr>5. Documentation/Resources</vt:lpstr>
      <vt:lpstr>Learning Resources</vt:lpstr>
      <vt:lpstr>Excellent Blogs/Tools</vt:lpstr>
      <vt:lpstr>Excellent Blogs/Tools</vt:lpstr>
      <vt:lpstr>6. Code Sandboxes</vt:lpstr>
      <vt:lpstr>Code Sandboxes/Online Editors</vt:lpstr>
      <vt:lpstr>Let’s Hear Some Advice  from your Mentors</vt:lpstr>
      <vt:lpstr>PowerPoint Presentation</vt:lpstr>
      <vt:lpstr>Introduction to Git &amp; Version control</vt:lpstr>
      <vt:lpstr>1. A brief history of Git</vt:lpstr>
      <vt:lpstr>PowerPoint Presentation</vt:lpstr>
      <vt:lpstr>PowerPoint Presentation</vt:lpstr>
      <vt:lpstr>We need:  Version Control! </vt:lpstr>
      <vt:lpstr>Git - the lingo</vt:lpstr>
      <vt:lpstr>A repository/repo </vt:lpstr>
      <vt:lpstr>Local vs Remote </vt:lpstr>
      <vt:lpstr>Initialization </vt:lpstr>
      <vt:lpstr>Cloning </vt:lpstr>
      <vt:lpstr>Adding </vt:lpstr>
      <vt:lpstr>Committing </vt:lpstr>
      <vt:lpstr>Pulling </vt:lpstr>
      <vt:lpstr>Pushing </vt:lpstr>
      <vt:lpstr>Time to try it out!</vt:lpstr>
      <vt:lpstr>Create an account with github Create a new repo Give the repo a name (example: connect-to-github) </vt:lpstr>
      <vt:lpstr>Install Visual Studio Code Install Git Open the terminal type: git --version </vt:lpstr>
      <vt:lpstr>Create a new folder on your computer Add a text file to the folder and save it as README.md Inside this file type “hello world” and save it.  </vt:lpstr>
      <vt:lpstr>In the terminal type:  git init git status git add . git commit -m “creating a readme” </vt:lpstr>
      <vt:lpstr>Go back to your git repo and copy the url of the repo from the quick setup bar In the terminal type:  git remote add origin https://theurlyoucopied       </vt:lpstr>
      <vt:lpstr>PowerPoint Presentation</vt:lpstr>
      <vt:lpstr>PowerPoint Presentation</vt:lpstr>
      <vt:lpstr>Let’s create another git repo named portfolio Notice there is an HTTPS option to clone the repo when you expand the Code button. Click the copy icon. Back in VSCode, in the terminal, navigate to your project folder and type : git clone (and paste the copied text) Example: git clone https://github.com/username/portfolio.git  You should see git downloading code from the remote repo hosted at GitHub.       </vt:lpstr>
      <vt:lpstr> Without having to manually connect our repo to the remote repo on GitHub like we did previously, we can see a folder was automatically created whose name matches the remote repository name and they are automatically connected! You can view the remote configuration for any repo with: git remote –v  4. Edit the README.md and push to main again!          </vt:lpstr>
      <vt:lpstr>git push origin main </vt:lpstr>
      <vt:lpstr>Branching </vt:lpstr>
      <vt:lpstr>Checking out </vt:lpstr>
      <vt:lpstr>Pull/Merge Requests </vt:lpstr>
      <vt:lpstr>Merging </vt:lpstr>
      <vt:lpstr>Conflicts</vt:lpstr>
      <vt:lpstr>Forking</vt:lpstr>
      <vt:lpstr>PowerPoint Presentation</vt:lpstr>
      <vt:lpstr>Create a new file in the folder you made earlier called “index.html” Open the index file in VS code Let’s write some HTML  </vt:lpstr>
      <vt:lpstr>Type “html” and press the tab key, VS Code will autocomplete a beginner html template for you! Let’s install an extension to serve our new website! https://marketplace.visualstudio.com/items?itemName=ritwickdey.LiveServer  </vt:lpstr>
      <vt:lpstr>Thank you for joining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Front End Foxes!</dc:title>
  <cp:lastModifiedBy>Stone, Kathy</cp:lastModifiedBy>
  <cp:revision>12</cp:revision>
  <dcterms:modified xsi:type="dcterms:W3CDTF">2022-09-21T18:32:16Z</dcterms:modified>
</cp:coreProperties>
</file>